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8" r:id="rId2"/>
    <p:sldId id="260" r:id="rId3"/>
    <p:sldId id="279" r:id="rId4"/>
    <p:sldId id="261" r:id="rId5"/>
    <p:sldId id="262" r:id="rId6"/>
    <p:sldId id="264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80" r:id="rId20"/>
    <p:sldId id="281" r:id="rId21"/>
    <p:sldId id="282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255F"/>
    <a:srgbClr val="33CC66"/>
    <a:srgbClr val="FF595E"/>
    <a:srgbClr val="FFFD78"/>
    <a:srgbClr val="FFC874"/>
    <a:srgbClr val="6789E9"/>
    <a:srgbClr val="004C96"/>
    <a:srgbClr val="54B363"/>
    <a:srgbClr val="49478B"/>
    <a:srgbClr val="495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3"/>
    <p:restoredTop sz="94762"/>
  </p:normalViewPr>
  <p:slideViewPr>
    <p:cSldViewPr snapToGrid="0" snapToObjects="1">
      <p:cViewPr>
        <p:scale>
          <a:sx n="379" d="100"/>
          <a:sy n="379" d="100"/>
        </p:scale>
        <p:origin x="-17176" y="-98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3C9-4C4B-A416-9EE8B957F4C8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A5B-5C41-BEA6-07FC914F1036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A5B-5C41-BEA6-07FC914F1036}"/>
              </c:ext>
            </c:extLst>
          </c:dPt>
          <c:dPt>
            <c:idx val="3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33C9-4C4B-A416-9EE8B957F4C8}"/>
              </c:ext>
            </c:extLst>
          </c:dPt>
          <c:dPt>
            <c:idx val="4"/>
            <c:bubble3D val="0"/>
            <c:spPr>
              <a:solidFill>
                <a:srgbClr val="004C9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33C9-4C4B-A416-9EE8B957F4C8}"/>
              </c:ext>
            </c:extLst>
          </c:dPt>
          <c:dPt>
            <c:idx val="5"/>
            <c:bubble3D val="0"/>
            <c:spPr>
              <a:solidFill>
                <a:srgbClr val="B1255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8-33C9-4C4B-A416-9EE8B957F4C8}"/>
              </c:ext>
            </c:extLst>
          </c:dPt>
          <c:dPt>
            <c:idx val="6"/>
            <c:bubble3D val="0"/>
            <c:spPr>
              <a:solidFill>
                <a:srgbClr val="FF595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33C9-4C4B-A416-9EE8B957F4C8}"/>
              </c:ext>
            </c:extLst>
          </c:dPt>
          <c:dPt>
            <c:idx val="7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A-33C9-4C4B-A416-9EE8B957F4C8}"/>
              </c:ext>
            </c:extLst>
          </c:dPt>
          <c:dPt>
            <c:idx val="8"/>
            <c:bubble3D val="0"/>
            <c:spPr>
              <a:solidFill>
                <a:srgbClr val="FFC87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33C9-4C4B-A416-9EE8B957F4C8}"/>
              </c:ext>
            </c:extLst>
          </c:dPt>
          <c:dPt>
            <c:idx val="9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C-33C9-4C4B-A416-9EE8B957F4C8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33C9-4C4B-A416-9EE8B957F4C8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AA5B-5C41-BEA6-07FC914F1036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AA5B-5C41-BEA6-07FC914F1036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AA5B-5C41-BEA6-07FC914F1036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AA5B-5C41-BEA6-07FC914F1036}"/>
              </c:ext>
            </c:extLst>
          </c:dPt>
          <c:dPt>
            <c:idx val="15"/>
            <c:bubble3D val="0"/>
            <c:spPr>
              <a:solidFill>
                <a:srgbClr val="FFFD78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E-33C9-4C4B-A416-9EE8B957F4C8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AA5B-5C41-BEA6-07FC914F1036}"/>
              </c:ext>
            </c:extLst>
          </c:dPt>
          <c:dPt>
            <c:idx val="17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2-33C9-4C4B-A416-9EE8B957F4C8}"/>
              </c:ext>
            </c:extLst>
          </c:dPt>
          <c:dPt>
            <c:idx val="18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33C9-4C4B-A416-9EE8B957F4C8}"/>
              </c:ext>
            </c:extLst>
          </c:dPt>
          <c:dPt>
            <c:idx val="19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0-33C9-4C4B-A416-9EE8B957F4C8}"/>
              </c:ext>
            </c:extLst>
          </c:dPt>
          <c:dPt>
            <c:idx val="2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33C9-4C4B-A416-9EE8B957F4C8}"/>
              </c:ext>
            </c:extLst>
          </c:dPt>
          <c:cat>
            <c:strRef>
              <c:f>Sheet1!$A$2:$A$22</c:f>
              <c:strCache>
                <c:ptCount val="21"/>
                <c:pt idx="0">
                  <c:v>2'FL</c:v>
                </c:pt>
                <c:pt idx="1">
                  <c:v>3FL</c:v>
                </c:pt>
                <c:pt idx="2">
                  <c:v>LNDFH-I</c:v>
                </c:pt>
                <c:pt idx="3">
                  <c:v>LNT</c:v>
                </c:pt>
                <c:pt idx="4">
                  <c:v>LNFP-I</c:v>
                </c:pt>
                <c:pt idx="5">
                  <c:v>LNFP-II</c:v>
                </c:pt>
                <c:pt idx="6">
                  <c:v>LNFP-III</c:v>
                </c:pt>
                <c:pt idx="7">
                  <c:v>LDFT</c:v>
                </c:pt>
                <c:pt idx="8">
                  <c:v>6'SL</c:v>
                </c:pt>
                <c:pt idx="9">
                  <c:v>MFLNH-III</c:v>
                </c:pt>
                <c:pt idx="10">
                  <c:v>DSLNT</c:v>
                </c:pt>
                <c:pt idx="11">
                  <c:v>3'SL</c:v>
                </c:pt>
                <c:pt idx="12">
                  <c:v>DFLNHa</c:v>
                </c:pt>
                <c:pt idx="13">
                  <c:v>LNnT</c:v>
                </c:pt>
                <c:pt idx="14">
                  <c:v>LSTc</c:v>
                </c:pt>
                <c:pt idx="15">
                  <c:v>LNFP-V</c:v>
                </c:pt>
                <c:pt idx="16">
                  <c:v>LSTb</c:v>
                </c:pt>
                <c:pt idx="17">
                  <c:v>LNnDFH</c:v>
                </c:pt>
                <c:pt idx="18">
                  <c:v>LNH</c:v>
                </c:pt>
                <c:pt idx="19">
                  <c:v>LNnFP-V</c:v>
                </c:pt>
                <c:pt idx="20">
                  <c:v>Not Quantified</c:v>
                </c:pt>
              </c:strCache>
            </c:strRef>
          </c:cat>
          <c:val>
            <c:numRef>
              <c:f>Sheet1!$B$2:$B$22</c:f>
              <c:numCache>
                <c:formatCode>0.0</c:formatCode>
                <c:ptCount val="21"/>
                <c:pt idx="0">
                  <c:v>1846.8409675511562</c:v>
                </c:pt>
                <c:pt idx="1">
                  <c:v>1012.7560293891258</c:v>
                </c:pt>
                <c:pt idx="2">
                  <c:v>780.07347569168746</c:v>
                </c:pt>
                <c:pt idx="3">
                  <c:v>658.65299146205405</c:v>
                </c:pt>
                <c:pt idx="4">
                  <c:v>556.54416649109783</c:v>
                </c:pt>
                <c:pt idx="5">
                  <c:v>442.89988431506805</c:v>
                </c:pt>
                <c:pt idx="6">
                  <c:v>344.18961851962422</c:v>
                </c:pt>
                <c:pt idx="7">
                  <c:v>271.79930348009071</c:v>
                </c:pt>
                <c:pt idx="8">
                  <c:v>216.56690890140837</c:v>
                </c:pt>
                <c:pt idx="9">
                  <c:v>204.18763057824756</c:v>
                </c:pt>
                <c:pt idx="10">
                  <c:v>182.16397382578353</c:v>
                </c:pt>
                <c:pt idx="11">
                  <c:v>132.04238155518411</c:v>
                </c:pt>
                <c:pt idx="12">
                  <c:v>121.07816212787777</c:v>
                </c:pt>
                <c:pt idx="13">
                  <c:v>119.76965235157149</c:v>
                </c:pt>
                <c:pt idx="14">
                  <c:v>75.909039628728422</c:v>
                </c:pt>
                <c:pt idx="15">
                  <c:v>74.247005006507564</c:v>
                </c:pt>
                <c:pt idx="16">
                  <c:v>62.960356909867244</c:v>
                </c:pt>
                <c:pt idx="17">
                  <c:v>47.386263935885623</c:v>
                </c:pt>
                <c:pt idx="18">
                  <c:v>22.941818181818181</c:v>
                </c:pt>
                <c:pt idx="19">
                  <c:v>18.029175700636941</c:v>
                </c:pt>
                <c:pt idx="20">
                  <c:v>1900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C9-4C4B-A416-9EE8B957F4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9201622799054097"/>
          <c:w val="1"/>
          <c:h val="0.294050870449796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8.png>
</file>

<file path=ppt/media/image29.svg>
</file>

<file path=ppt/media/image3.png>
</file>

<file path=ppt/media/image32.png>
</file>

<file path=ppt/media/image33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5.jpeg>
</file>

<file path=ppt/media/image5.jpg>
</file>

<file path=ppt/media/image6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8FAAA-7A5C-E244-A4F3-F8D995EA5FC8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32C0E8-5542-F34B-B0AD-689AA7B9F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87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43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66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34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06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57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98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6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2C0E8-5542-F34B-B0AD-689AA7B9FC1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91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5AF5B-154F-7E46-A763-65EC9F34A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C3C90-2FEB-7D43-B0E9-E6C58E0D7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78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&#10;&#10;Description automatically generated">
            <a:extLst>
              <a:ext uri="{FF2B5EF4-FFF2-40B4-BE49-F238E27FC236}">
                <a16:creationId xmlns:a16="http://schemas.microsoft.com/office/drawing/2014/main" id="{B210C0B1-A39D-8244-A0B4-5BF80DDE8E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EE01763-8253-6F41-BCE7-35436CDC2D31}"/>
              </a:ext>
            </a:extLst>
          </p:cNvPr>
          <p:cNvCxnSpPr>
            <a:cxnSpLocks/>
          </p:cNvCxnSpPr>
          <p:nvPr userDrawn="1"/>
        </p:nvCxnSpPr>
        <p:spPr>
          <a:xfrm>
            <a:off x="842568" y="3885199"/>
            <a:ext cx="723904" cy="0"/>
          </a:xfrm>
          <a:prstGeom prst="line">
            <a:avLst/>
          </a:prstGeom>
          <a:ln w="53975">
            <a:solidFill>
              <a:srgbClr val="2FB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313B67A-BFD9-D441-AA03-1AD032858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313847"/>
            <a:ext cx="4820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A611813-4A5A-9447-AEB9-22FA99F62F0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643" y="507326"/>
            <a:ext cx="2095658" cy="825564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0C3F5B-E7C2-FE43-AA36-3D280F4B7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4247786"/>
            <a:ext cx="482058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8855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BA69643-AD33-E54E-AA62-D2DA6841BE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01277" y="0"/>
            <a:ext cx="10290723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0B93C7-84FB-B348-806E-D636A5B1E1C2}"/>
              </a:ext>
            </a:extLst>
          </p:cNvPr>
          <p:cNvCxnSpPr>
            <a:cxnSpLocks/>
          </p:cNvCxnSpPr>
          <p:nvPr userDrawn="1"/>
        </p:nvCxnSpPr>
        <p:spPr>
          <a:xfrm>
            <a:off x="842568" y="3885199"/>
            <a:ext cx="723904" cy="0"/>
          </a:xfrm>
          <a:prstGeom prst="line">
            <a:avLst/>
          </a:prstGeom>
          <a:ln w="53975">
            <a:solidFill>
              <a:srgbClr val="2FB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B1122AA-BC59-1F4C-910F-58A739B0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313847"/>
            <a:ext cx="4820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F231C77-384D-634D-876D-9D12CBCEA1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643" y="507326"/>
            <a:ext cx="2095658" cy="825564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E7B4EC8-01F7-3243-91FA-63632A95E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4247786"/>
            <a:ext cx="482058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3680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5F17A65-D2CE-9A4B-A185-0F49992137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01277" y="0"/>
            <a:ext cx="10290723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3DDED9-9F25-4E48-8E25-D2A3338AD844}"/>
              </a:ext>
            </a:extLst>
          </p:cNvPr>
          <p:cNvCxnSpPr>
            <a:cxnSpLocks/>
          </p:cNvCxnSpPr>
          <p:nvPr userDrawn="1"/>
        </p:nvCxnSpPr>
        <p:spPr>
          <a:xfrm>
            <a:off x="842568" y="3885199"/>
            <a:ext cx="723904" cy="0"/>
          </a:xfrm>
          <a:prstGeom prst="line">
            <a:avLst/>
          </a:prstGeom>
          <a:ln w="53975">
            <a:solidFill>
              <a:srgbClr val="2FB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36BE075B-861E-2F46-BC0B-3743BD82E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313847"/>
            <a:ext cx="4820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09DB2AA-B680-1448-894E-90767CB300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643" y="507326"/>
            <a:ext cx="2095658" cy="825564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D37BE30-2477-5240-9525-BEADB3EE3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4247786"/>
            <a:ext cx="482058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2756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B61B4E-0254-CE49-830F-4230FBD0E1DE}"/>
              </a:ext>
            </a:extLst>
          </p:cNvPr>
          <p:cNvCxnSpPr>
            <a:cxnSpLocks/>
          </p:cNvCxnSpPr>
          <p:nvPr userDrawn="1"/>
        </p:nvCxnSpPr>
        <p:spPr>
          <a:xfrm>
            <a:off x="842568" y="3885199"/>
            <a:ext cx="723904" cy="0"/>
          </a:xfrm>
          <a:prstGeom prst="line">
            <a:avLst/>
          </a:prstGeom>
          <a:ln w="53975">
            <a:solidFill>
              <a:srgbClr val="2FB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D7737CD-8589-5F43-BA49-E815AC7EA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313847"/>
            <a:ext cx="4820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3A17FA8-4AE2-1449-B496-66D1842278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643" y="507326"/>
            <a:ext cx="2095658" cy="825564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37737D1-5726-3042-B77F-6FB95C8AE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4247786"/>
            <a:ext cx="482058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8CF516DD-96D4-D54E-93CD-B2B389369B32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444584" y="0"/>
            <a:ext cx="7747416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6EE4C2-F3FC-7041-B54B-FF36717FBE34}"/>
              </a:ext>
            </a:extLst>
          </p:cNvPr>
          <p:cNvSpPr/>
          <p:nvPr userDrawn="1"/>
        </p:nvSpPr>
        <p:spPr>
          <a:xfrm>
            <a:off x="518643" y="6228413"/>
            <a:ext cx="1782347" cy="56962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61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C8009B-55F4-8E48-9C7F-F617E440BE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5390C-14F1-DB40-B605-F1B78FA4B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C5222-8B62-DA40-AB30-ECE74F1C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04348" y="6356350"/>
            <a:ext cx="6549452" cy="365125"/>
          </a:xfrm>
          <a:prstGeom prst="rect">
            <a:avLst/>
          </a:prstGeom>
        </p:spPr>
        <p:txBody>
          <a:bodyPr/>
          <a:lstStyle/>
          <a:p>
            <a:fld id="{CA3960AE-41A2-D14B-B365-19EE090EF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7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AE654-72E0-4245-886D-B6C45D42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6B7BE-F510-9144-B16A-17B25E99C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6375"/>
            <a:ext cx="10515600" cy="42405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FD4EE9-EDE0-6744-BE48-2417F735F40F}"/>
              </a:ext>
            </a:extLst>
          </p:cNvPr>
          <p:cNvCxnSpPr>
            <a:cxnSpLocks/>
          </p:cNvCxnSpPr>
          <p:nvPr userDrawn="1"/>
        </p:nvCxnSpPr>
        <p:spPr>
          <a:xfrm>
            <a:off x="963780" y="1543600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55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7C309-950C-374F-B2B7-9E99908B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7678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C78C5-FB60-CA46-AC81-88F2D3F75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7B7928-8B5E-114C-99DA-84A18CE1C5A7}"/>
              </a:ext>
            </a:extLst>
          </p:cNvPr>
          <p:cNvCxnSpPr>
            <a:cxnSpLocks/>
          </p:cNvCxnSpPr>
          <p:nvPr userDrawn="1"/>
        </p:nvCxnSpPr>
        <p:spPr>
          <a:xfrm>
            <a:off x="963780" y="4403341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8CC3C73-6F17-0B44-9B50-35C3ECE39C2B}"/>
              </a:ext>
            </a:extLst>
          </p:cNvPr>
          <p:cNvSpPr txBox="1">
            <a:spLocks/>
          </p:cNvSpPr>
          <p:nvPr userDrawn="1"/>
        </p:nvSpPr>
        <p:spPr>
          <a:xfrm>
            <a:off x="5456420" y="6356350"/>
            <a:ext cx="589738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Refs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11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AEB4D-2A25-C345-A44F-ED5F48D2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D0F51-B6CD-1E44-A031-A26C98A37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E7280-5003-D149-BE44-45B09BC9D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67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5FAA-676D-0A4B-8319-DE65B8867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365125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CFB5C0-FB9B-7F40-9F79-7DEE10491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79354"/>
            <a:ext cx="5157787" cy="823912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B668A-5D49-2847-9474-7F0619843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03266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5AFCE5-3E0C-7441-B0CD-70426711EB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79354"/>
            <a:ext cx="5183188" cy="823912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70E68A-DDF0-2C4B-8309-C9F3CCB8AC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03266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C0B683-EC28-B945-9420-E135C6F50FF9}"/>
              </a:ext>
            </a:extLst>
          </p:cNvPr>
          <p:cNvCxnSpPr>
            <a:cxnSpLocks/>
          </p:cNvCxnSpPr>
          <p:nvPr userDrawn="1"/>
        </p:nvCxnSpPr>
        <p:spPr>
          <a:xfrm>
            <a:off x="963780" y="1543600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96A6771-7BDA-CC44-A249-90F4161F4241}"/>
              </a:ext>
            </a:extLst>
          </p:cNvPr>
          <p:cNvSpPr txBox="1">
            <a:spLocks/>
          </p:cNvSpPr>
          <p:nvPr userDrawn="1"/>
        </p:nvSpPr>
        <p:spPr>
          <a:xfrm>
            <a:off x="5456420" y="6356350"/>
            <a:ext cx="589738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Refs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26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3D018-ED9C-E64F-90D6-63993A579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8AC76E-9857-9148-BD67-EEFF740A6362}"/>
              </a:ext>
            </a:extLst>
          </p:cNvPr>
          <p:cNvCxnSpPr>
            <a:cxnSpLocks/>
          </p:cNvCxnSpPr>
          <p:nvPr userDrawn="1"/>
        </p:nvCxnSpPr>
        <p:spPr>
          <a:xfrm>
            <a:off x="963780" y="1543600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21AA857-2FAC-1045-AD7B-B25211ABAF86}"/>
              </a:ext>
            </a:extLst>
          </p:cNvPr>
          <p:cNvSpPr txBox="1">
            <a:spLocks/>
          </p:cNvSpPr>
          <p:nvPr userDrawn="1"/>
        </p:nvSpPr>
        <p:spPr>
          <a:xfrm>
            <a:off x="5456420" y="6356350"/>
            <a:ext cx="589738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Refs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43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E40D3-1941-DD4E-8BE9-6A0AE22B3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7437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071A1-B533-9045-AD47-00CBE978C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970A5-3B4A-D945-B10C-E4AA2ECD6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2AB9A-6D02-AD41-8228-7CF22B570D95}"/>
              </a:ext>
            </a:extLst>
          </p:cNvPr>
          <p:cNvCxnSpPr>
            <a:cxnSpLocks/>
          </p:cNvCxnSpPr>
          <p:nvPr userDrawn="1"/>
        </p:nvCxnSpPr>
        <p:spPr>
          <a:xfrm>
            <a:off x="945850" y="1848400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425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59C0-90CD-C04C-A012-E3010493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A8C1AC-7AD6-F543-A0B0-0AE6BBE71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7F17B-5801-7440-AE73-CCDADA60C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0950"/>
            <a:ext cx="3932237" cy="350803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ED0BF2-5BF4-3F4A-85ED-C5FBA772C8D0}"/>
              </a:ext>
            </a:extLst>
          </p:cNvPr>
          <p:cNvCxnSpPr>
            <a:cxnSpLocks/>
          </p:cNvCxnSpPr>
          <p:nvPr userDrawn="1"/>
        </p:nvCxnSpPr>
        <p:spPr>
          <a:xfrm>
            <a:off x="945850" y="2206989"/>
            <a:ext cx="727023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430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44073C-49D7-2C47-A150-43ADABECB5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2491248" y="0"/>
            <a:ext cx="9700752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15000F24-18D2-D644-B45F-ED03A981E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656" y="2606155"/>
            <a:ext cx="4820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869ED76-01F1-1647-BED9-137B069E59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643" y="507326"/>
            <a:ext cx="2095658" cy="8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284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BB6C7-FF7E-1740-B629-5A5FE1A72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CA231-BE1D-FB4B-93DD-1A54A30C8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17059"/>
            <a:ext cx="10515600" cy="415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662A923-9E71-8745-B06A-E9EC87A43367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07503" y="6256054"/>
            <a:ext cx="1430629" cy="563582"/>
          </a:xfrm>
          <a:prstGeom prst="rect">
            <a:avLst/>
          </a:prstGeo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381771F0-8A14-CD42-A412-36E1D0BB7F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6464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55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Wingdings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7" Type="http://schemas.openxmlformats.org/officeDocument/2006/relationships/image" Target="../media/image11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98CA8-E537-0F4B-9AF9-C0B961D0A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180" y="2576466"/>
            <a:ext cx="4183506" cy="1980544"/>
          </a:xfrm>
        </p:spPr>
        <p:txBody>
          <a:bodyPr>
            <a:normAutofit/>
          </a:bodyPr>
          <a:lstStyle/>
          <a:p>
            <a:r>
              <a:rPr lang="en-US" sz="4400" dirty="0"/>
              <a:t>Role of HMOs in Preterm Nutrition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D503266-5CC0-5444-97CE-D2A5C10D785C}"/>
              </a:ext>
            </a:extLst>
          </p:cNvPr>
          <p:cNvCxnSpPr>
            <a:cxnSpLocks/>
          </p:cNvCxnSpPr>
          <p:nvPr/>
        </p:nvCxnSpPr>
        <p:spPr>
          <a:xfrm>
            <a:off x="721011" y="2742199"/>
            <a:ext cx="0" cy="1627434"/>
          </a:xfrm>
          <a:prstGeom prst="line">
            <a:avLst/>
          </a:prstGeom>
          <a:ln w="38100">
            <a:solidFill>
              <a:srgbClr val="2FB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59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C6006-5571-034E-A4EB-BE567D275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510765"/>
            <a:ext cx="3672769" cy="1325563"/>
          </a:xfrm>
        </p:spPr>
        <p:txBody>
          <a:bodyPr/>
          <a:lstStyle/>
          <a:p>
            <a:r>
              <a:rPr lang="en-US" dirty="0"/>
              <a:t>Role of HMO in Preterm Infants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B48C1-2445-6340-B3C3-3A5C08640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6262255"/>
            <a:ext cx="3542141" cy="196918"/>
          </a:xfrm>
        </p:spPr>
        <p:txBody>
          <a:bodyPr>
            <a:noAutofit/>
          </a:bodyPr>
          <a:lstStyle/>
          <a:p>
            <a:r>
              <a:rPr lang="en-US" sz="900" dirty="0"/>
              <a:t>HMO, Human milk </a:t>
            </a:r>
            <a:r>
              <a:rPr lang="en-GB" sz="900" dirty="0">
                <a:solidFill>
                  <a:srgbClr val="5C5C5C"/>
                </a:solidFill>
              </a:rPr>
              <a:t>oligosaccharide.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926967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7FEE0DE5-6439-7C43-BED6-32909094EBB9}"/>
              </a:ext>
            </a:extLst>
          </p:cNvPr>
          <p:cNvSpPr/>
          <p:nvPr/>
        </p:nvSpPr>
        <p:spPr>
          <a:xfrm>
            <a:off x="6062357" y="1929814"/>
            <a:ext cx="5611588" cy="3774299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AA180661-76B8-F040-B397-9765E6AC298F}"/>
              </a:ext>
            </a:extLst>
          </p:cNvPr>
          <p:cNvSpPr/>
          <p:nvPr/>
        </p:nvSpPr>
        <p:spPr>
          <a:xfrm>
            <a:off x="953146" y="1929815"/>
            <a:ext cx="4725759" cy="3774298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611587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HMOs may play a role in mitigating the effects of NEC</a:t>
            </a:r>
            <a:r>
              <a:rPr lang="en-GB" sz="2800" b="0" baseline="30000" dirty="0"/>
              <a:t>1,2*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7345018" y="6497117"/>
            <a:ext cx="4415315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1. </a:t>
            </a:r>
            <a:r>
              <a:rPr lang="en-GB" sz="800" dirty="0" err="1">
                <a:solidFill>
                  <a:schemeClr val="tx1">
                    <a:lumMod val="40000"/>
                    <a:lumOff val="60000"/>
                  </a:schemeClr>
                </a:solidFill>
              </a:rPr>
              <a:t>Jantscher-Krenn</a:t>
            </a:r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 E et al., 2012; 2. </a:t>
            </a:r>
            <a:r>
              <a:rPr lang="en-GB" sz="800" dirty="0" err="1">
                <a:solidFill>
                  <a:schemeClr val="tx1">
                    <a:lumMod val="40000"/>
                    <a:lumOff val="60000"/>
                  </a:schemeClr>
                </a:solidFill>
              </a:rPr>
              <a:t>Autran</a:t>
            </a:r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 CA et al., 2016.    * Animal model.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4002933" y="6277431"/>
            <a:ext cx="77492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DF, dam fed; FF, formula fed; GOS, </a:t>
            </a:r>
            <a:r>
              <a:rPr lang="en-GB" sz="800" dirty="0" err="1">
                <a:solidFill>
                  <a:schemeClr val="tx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galacto</a:t>
            </a:r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-oligosaccharide; HMO, human milk oligosaccharide; NEC, necrotising enterocolitis; Sia, </a:t>
            </a:r>
            <a:r>
              <a:rPr lang="en-GB" sz="800" dirty="0" err="1">
                <a:solidFill>
                  <a:schemeClr val="tx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sialylated</a:t>
            </a:r>
            <a:r>
              <a:rPr lang="en-GB" sz="800" dirty="0">
                <a:solidFill>
                  <a:schemeClr val="tx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C4390C-BFB6-824C-B94A-B932EEEC6865}"/>
              </a:ext>
            </a:extLst>
          </p:cNvPr>
          <p:cNvSpPr txBox="1"/>
          <p:nvPr/>
        </p:nvSpPr>
        <p:spPr>
          <a:xfrm>
            <a:off x="1118723" y="2076149"/>
            <a:ext cx="13163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Pooled HMO</a:t>
            </a:r>
            <a:r>
              <a:rPr lang="en-GB" sz="14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E7AAE7D-DC8C-914C-B817-03CB9E07A50C}"/>
              </a:ext>
            </a:extLst>
          </p:cNvPr>
          <p:cNvSpPr txBox="1"/>
          <p:nvPr/>
        </p:nvSpPr>
        <p:spPr>
          <a:xfrm>
            <a:off x="6299686" y="2076148"/>
            <a:ext cx="1782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Pooled HMO, 2’FL</a:t>
            </a:r>
            <a:r>
              <a:rPr lang="en-GB" sz="14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81" name="Textfeld 43">
            <a:extLst>
              <a:ext uri="{FF2B5EF4-FFF2-40B4-BE49-F238E27FC236}">
                <a16:creationId xmlns:a16="http://schemas.microsoft.com/office/drawing/2014/main" id="{029C5CB2-FF1C-7E43-A255-49FDF189F433}"/>
              </a:ext>
            </a:extLst>
          </p:cNvPr>
          <p:cNvSpPr txBox="1"/>
          <p:nvPr/>
        </p:nvSpPr>
        <p:spPr>
          <a:xfrm>
            <a:off x="9786421" y="5909055"/>
            <a:ext cx="18875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*** p&lt;0.001, **p&lt;0.01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CD80F9-84AD-394F-9182-03B96AC42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022" y="2530259"/>
            <a:ext cx="10067328" cy="286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443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02C5174-B432-254C-AF92-DB14AFE7C63D}"/>
              </a:ext>
            </a:extLst>
          </p:cNvPr>
          <p:cNvSpPr/>
          <p:nvPr/>
        </p:nvSpPr>
        <p:spPr>
          <a:xfrm>
            <a:off x="2586904" y="1863233"/>
            <a:ext cx="6847174" cy="4149996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B83E4E-49C1-0A4C-A906-B278D8ADD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051" y="2403564"/>
            <a:ext cx="6001124" cy="3376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611587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HMOs may play a role in mitigating the effects of NEC</a:t>
            </a:r>
            <a:r>
              <a:rPr lang="en-GB" sz="2800" b="0" baseline="30000" dirty="0"/>
              <a:t>1*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4913158" y="6349762"/>
            <a:ext cx="6847175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HMO, human milk oligosaccharide; NEC, necrotising enterocolitis; PMW, post menstrual week</a:t>
            </a:r>
          </a:p>
          <a:p>
            <a:pPr algn="r">
              <a:spcAft>
                <a:spcPts val="600"/>
              </a:spcAft>
            </a:pP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Wejryd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et al., 2018. *Observational study.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C88A06-A21F-414B-BA26-26E82334B649}"/>
              </a:ext>
            </a:extLst>
          </p:cNvPr>
          <p:cNvSpPr txBox="1"/>
          <p:nvPr/>
        </p:nvSpPr>
        <p:spPr>
          <a:xfrm>
            <a:off x="2860428" y="2027152"/>
            <a:ext cx="53655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HMO diversity is associated with NEC in preterm infants</a:t>
            </a:r>
            <a:endParaRPr lang="en-GB" sz="1400" b="1" baseline="30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210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7DCBFA4-B92A-EB4C-8876-9A787852B959}"/>
              </a:ext>
            </a:extLst>
          </p:cNvPr>
          <p:cNvSpPr/>
          <p:nvPr/>
        </p:nvSpPr>
        <p:spPr>
          <a:xfrm>
            <a:off x="6204725" y="1915886"/>
            <a:ext cx="5355904" cy="3737428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6F2178-AFF3-EC4E-BBFC-D18A3FBB7D5D}"/>
              </a:ext>
            </a:extLst>
          </p:cNvPr>
          <p:cNvSpPr/>
          <p:nvPr/>
        </p:nvSpPr>
        <p:spPr>
          <a:xfrm>
            <a:off x="917761" y="1915886"/>
            <a:ext cx="5111522" cy="3737428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354787" cy="1161575"/>
          </a:xfrm>
        </p:spPr>
        <p:txBody>
          <a:bodyPr>
            <a:noAutofit/>
          </a:bodyPr>
          <a:lstStyle/>
          <a:p>
            <a:r>
              <a:rPr lang="de-CH" sz="2800" dirty="0"/>
              <a:t>HMOs </a:t>
            </a:r>
            <a:r>
              <a:rPr lang="de-CH" sz="2800" dirty="0" err="1"/>
              <a:t>may</a:t>
            </a:r>
            <a:r>
              <a:rPr lang="de-CH" sz="2800" dirty="0"/>
              <a:t> </a:t>
            </a:r>
            <a:r>
              <a:rPr lang="de-CH" sz="2800" dirty="0" err="1"/>
              <a:t>influence</a:t>
            </a:r>
            <a:r>
              <a:rPr lang="de-CH" sz="2800" dirty="0"/>
              <a:t> NEC </a:t>
            </a:r>
            <a:r>
              <a:rPr lang="de-CH" sz="2800" dirty="0" err="1"/>
              <a:t>severity</a:t>
            </a:r>
            <a:r>
              <a:rPr lang="de-CH" sz="2800" dirty="0"/>
              <a:t> </a:t>
            </a:r>
            <a:r>
              <a:rPr lang="de-CH" sz="2800" dirty="0" err="1"/>
              <a:t>by</a:t>
            </a:r>
            <a:r>
              <a:rPr lang="de-CH" sz="2800" dirty="0"/>
              <a:t> </a:t>
            </a:r>
            <a:r>
              <a:rPr lang="de-CH" sz="2800" dirty="0" err="1"/>
              <a:t>reducing</a:t>
            </a:r>
            <a:r>
              <a:rPr lang="de-CH" sz="2800" dirty="0"/>
              <a:t> TNF-𝜶 </a:t>
            </a:r>
            <a:r>
              <a:rPr lang="de-CH" sz="2800" dirty="0" err="1"/>
              <a:t>and</a:t>
            </a:r>
            <a:r>
              <a:rPr lang="de-CH" sz="2800" dirty="0"/>
              <a:t> TLR4 </a:t>
            </a:r>
            <a:r>
              <a:rPr lang="de-CH" sz="2800" dirty="0" err="1"/>
              <a:t>mediated</a:t>
            </a:r>
            <a:r>
              <a:rPr lang="de-CH" sz="2800" dirty="0"/>
              <a:t> signaling</a:t>
            </a:r>
            <a:r>
              <a:rPr lang="de-CH" sz="2800" b="0" baseline="30000" dirty="0"/>
              <a:t>1*</a:t>
            </a:r>
            <a:endParaRPr lang="en-GB" sz="2800" b="0" baseline="30000" dirty="0"/>
          </a:p>
        </p:txBody>
      </p:sp>
      <p:sp>
        <p:nvSpPr>
          <p:cNvPr id="13" name="Textfeld 20">
            <a:extLst>
              <a:ext uri="{FF2B5EF4-FFF2-40B4-BE49-F238E27FC236}">
                <a16:creationId xmlns:a16="http://schemas.microsoft.com/office/drawing/2014/main" id="{3A25CAF5-7A28-8845-A949-B83A32959F77}"/>
              </a:ext>
            </a:extLst>
          </p:cNvPr>
          <p:cNvSpPr txBox="1"/>
          <p:nvPr/>
        </p:nvSpPr>
        <p:spPr>
          <a:xfrm>
            <a:off x="6096000" y="6560840"/>
            <a:ext cx="5577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1. Sodhi CP et al., 2020.   *Animal studies in combination with experimental studies</a:t>
            </a:r>
          </a:p>
        </p:txBody>
      </p:sp>
      <p:sp>
        <p:nvSpPr>
          <p:cNvPr id="18" name="Textfeld 42">
            <a:extLst>
              <a:ext uri="{FF2B5EF4-FFF2-40B4-BE49-F238E27FC236}">
                <a16:creationId xmlns:a16="http://schemas.microsoft.com/office/drawing/2014/main" id="{94586CD5-B022-B542-9138-D657602FCFB2}"/>
              </a:ext>
            </a:extLst>
          </p:cNvPr>
          <p:cNvSpPr txBox="1"/>
          <p:nvPr/>
        </p:nvSpPr>
        <p:spPr>
          <a:xfrm>
            <a:off x="10493886" y="5857672"/>
            <a:ext cx="11492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*** p&lt;0.001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C6F55F-C155-8A4D-A02E-00F3913F09F5}"/>
              </a:ext>
            </a:extLst>
          </p:cNvPr>
          <p:cNvSpPr txBox="1"/>
          <p:nvPr/>
        </p:nvSpPr>
        <p:spPr>
          <a:xfrm>
            <a:off x="1026938" y="2098878"/>
            <a:ext cx="3132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 and 6’SL reduce NEC severity</a:t>
            </a:r>
            <a:endParaRPr lang="en-GB" sz="1400" b="1" baseline="30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054E3B-20BB-934B-A45B-256AE39CB32C}"/>
              </a:ext>
            </a:extLst>
          </p:cNvPr>
          <p:cNvSpPr txBox="1"/>
          <p:nvPr/>
        </p:nvSpPr>
        <p:spPr>
          <a:xfrm>
            <a:off x="6226496" y="2075398"/>
            <a:ext cx="5298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 and 6’SL reduce levels of proinflammatory TNF-𝜶 alpha</a:t>
            </a:r>
            <a:endParaRPr lang="en-GB" sz="1400" b="1" baseline="30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6499F6-1436-B648-8334-8D1E5CC710D0}"/>
              </a:ext>
            </a:extLst>
          </p:cNvPr>
          <p:cNvSpPr txBox="1"/>
          <p:nvPr/>
        </p:nvSpPr>
        <p:spPr>
          <a:xfrm>
            <a:off x="5529941" y="6236800"/>
            <a:ext cx="6142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6’SL, 6-sialyllactose; HMO, human milk oligosaccharide; Lac, lactose; NEC, necrotising enterocolitis; </a:t>
            </a:r>
            <a:b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-PCR, quantitative real-time polymerase chain reaction; TLR4, toll-like receptor 4; TNF-𝜶,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necrosis factor alpha.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3F03C18-AFE7-2B40-868B-BF9631DEB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727" y="2772361"/>
            <a:ext cx="4883891" cy="264187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8EB1D01-114D-FD4D-8F6A-00C03F2B4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386" y="2450229"/>
            <a:ext cx="4718062" cy="296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10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Abgerundetes Rechteck 5">
            <a:extLst>
              <a:ext uri="{FF2B5EF4-FFF2-40B4-BE49-F238E27FC236}">
                <a16:creationId xmlns:a16="http://schemas.microsoft.com/office/drawing/2014/main" id="{CA1F49C7-DEF5-3343-B165-CB913CC9B16C}"/>
              </a:ext>
            </a:extLst>
          </p:cNvPr>
          <p:cNvSpPr/>
          <p:nvPr/>
        </p:nvSpPr>
        <p:spPr>
          <a:xfrm>
            <a:off x="1186963" y="5004364"/>
            <a:ext cx="4646958" cy="1107996"/>
          </a:xfrm>
          <a:prstGeom prst="roundRect">
            <a:avLst>
              <a:gd name="adj" fmla="val 6446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levels of </a:t>
            </a:r>
            <a:r>
              <a:rPr lang="en-GB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HMOs are associated with:</a:t>
            </a:r>
            <a:endParaRPr lang="en-GB" sz="1200" b="1" baseline="30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levels of commensal Firmicutes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 levels of primarily harmful Proteobacteria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30" cy="1161575"/>
          </a:xfrm>
        </p:spPr>
        <p:txBody>
          <a:bodyPr>
            <a:noAutofit/>
          </a:bodyPr>
          <a:lstStyle/>
          <a:p>
            <a:r>
              <a:rPr lang="de-CH" sz="2800" dirty="0" err="1"/>
              <a:t>Fucosylated</a:t>
            </a:r>
            <a:r>
              <a:rPr lang="de-CH" sz="2800" dirty="0"/>
              <a:t> HMOs </a:t>
            </a:r>
            <a:r>
              <a:rPr lang="de-CH" sz="2800" dirty="0" err="1"/>
              <a:t>may</a:t>
            </a:r>
            <a:r>
              <a:rPr lang="de-CH" sz="2800" dirty="0"/>
              <a:t> </a:t>
            </a:r>
            <a:r>
              <a:rPr lang="de-CH" sz="2800" dirty="0" err="1"/>
              <a:t>reduce</a:t>
            </a:r>
            <a:r>
              <a:rPr lang="de-CH" sz="2800" dirty="0"/>
              <a:t> gut </a:t>
            </a:r>
            <a:r>
              <a:rPr lang="de-CH" sz="2800" dirty="0" err="1"/>
              <a:t>microbiota</a:t>
            </a:r>
            <a:r>
              <a:rPr lang="de-CH" sz="2800" dirty="0"/>
              <a:t> </a:t>
            </a:r>
            <a:r>
              <a:rPr lang="de-CH" sz="2800" dirty="0" err="1"/>
              <a:t>dysbiosis</a:t>
            </a:r>
            <a:r>
              <a:rPr lang="de-CH" sz="2800" dirty="0"/>
              <a:t> in </a:t>
            </a:r>
            <a:r>
              <a:rPr lang="de-CH" sz="2800" dirty="0" err="1"/>
              <a:t>premature</a:t>
            </a:r>
            <a:r>
              <a:rPr lang="de-CH" sz="2800" dirty="0"/>
              <a:t> infants</a:t>
            </a:r>
            <a:r>
              <a:rPr lang="de-CH" sz="2800" b="0" baseline="30000" dirty="0"/>
              <a:t>1*</a:t>
            </a:r>
            <a:endParaRPr lang="en-GB" sz="2800" b="0" baseline="30000" dirty="0"/>
          </a:p>
        </p:txBody>
      </p:sp>
      <p:sp>
        <p:nvSpPr>
          <p:cNvPr id="13" name="Textfeld 20">
            <a:extLst>
              <a:ext uri="{FF2B5EF4-FFF2-40B4-BE49-F238E27FC236}">
                <a16:creationId xmlns:a16="http://schemas.microsoft.com/office/drawing/2014/main" id="{3A25CAF5-7A28-8845-A949-B83A32959F77}"/>
              </a:ext>
            </a:extLst>
          </p:cNvPr>
          <p:cNvSpPr txBox="1"/>
          <p:nvPr/>
        </p:nvSpPr>
        <p:spPr>
          <a:xfrm>
            <a:off x="6096000" y="6324106"/>
            <a:ext cx="5577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800" dirty="0">
                <a:solidFill>
                  <a:schemeClr val="bg2">
                    <a:lumMod val="75000"/>
                  </a:schemeClr>
                </a:solidFill>
                <a:cs typeface="Arial" panose="020B0604020202020204" pitchFamily="34" charset="0"/>
              </a:rPr>
              <a:t>HMO, human milk oligosaccharide.</a:t>
            </a:r>
            <a:endParaRPr lang="en-GB" sz="800" dirty="0">
              <a:solidFill>
                <a:schemeClr val="bg2">
                  <a:lumMod val="75000"/>
                </a:schemeClr>
              </a:solidFill>
            </a:endParaRPr>
          </a:p>
          <a:p>
            <a:pPr algn="r">
              <a:spcAft>
                <a:spcPts val="600"/>
              </a:spcAft>
            </a:pPr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1. Underwood MA et al., 2013.     *Observational study, n=12.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DE30BFF-4FDE-E545-B549-5D1AAD25807A}"/>
              </a:ext>
            </a:extLst>
          </p:cNvPr>
          <p:cNvSpPr txBox="1"/>
          <p:nvPr/>
        </p:nvSpPr>
        <p:spPr>
          <a:xfrm>
            <a:off x="853831" y="1727500"/>
            <a:ext cx="17940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HMOs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624B79-87E9-0A41-9807-DBA6526207E0}"/>
              </a:ext>
            </a:extLst>
          </p:cNvPr>
          <p:cNvSpPr txBox="1"/>
          <p:nvPr/>
        </p:nvSpPr>
        <p:spPr>
          <a:xfrm>
            <a:off x="6500196" y="1712236"/>
            <a:ext cx="35012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en-GB" sz="1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non-</a:t>
            </a:r>
            <a:r>
              <a:rPr lang="en-GB" sz="1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sialylated</a:t>
            </a:r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HMOs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2D1D8B42-2B50-6645-AF8F-5784689EA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345" y="2116593"/>
            <a:ext cx="2220507" cy="261131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1D13FDD-9308-2D4B-AFEC-DB3188D85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0390" y="2116342"/>
            <a:ext cx="2143530" cy="2611316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3DBEAA0A-FDC3-6644-B64D-C58285C12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558" y="2128510"/>
            <a:ext cx="2363398" cy="2599148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53716F53-77EF-984F-9364-A249576D64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9205" y="2116342"/>
            <a:ext cx="2143529" cy="2611316"/>
          </a:xfrm>
          <a:prstGeom prst="rect">
            <a:avLst/>
          </a:prstGeom>
        </p:spPr>
      </p:pic>
      <p:sp>
        <p:nvSpPr>
          <p:cNvPr id="73" name="Abgerundetes Rechteck 5">
            <a:extLst>
              <a:ext uri="{FF2B5EF4-FFF2-40B4-BE49-F238E27FC236}">
                <a16:creationId xmlns:a16="http://schemas.microsoft.com/office/drawing/2014/main" id="{BAAE45A1-5B4B-4842-B672-DB27DB8EBB33}"/>
              </a:ext>
            </a:extLst>
          </p:cNvPr>
          <p:cNvSpPr/>
          <p:nvPr/>
        </p:nvSpPr>
        <p:spPr>
          <a:xfrm>
            <a:off x="6937130" y="5004364"/>
            <a:ext cx="4554415" cy="1107996"/>
          </a:xfrm>
          <a:prstGeom prst="roundRect">
            <a:avLst>
              <a:gd name="adj" fmla="val 6446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levels of non-</a:t>
            </a:r>
            <a:r>
              <a:rPr lang="en-GB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non-</a:t>
            </a:r>
            <a:r>
              <a:rPr lang="en-GB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sialylated</a:t>
            </a: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HMOs are associated with:</a:t>
            </a:r>
            <a:endParaRPr lang="en-GB" sz="1200" b="1" baseline="30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 levels of commensal Firmicutes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 levels of primarily harmful Proteobacteria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7894D3-0388-9349-8F5E-5AACD2552AF3}"/>
              </a:ext>
            </a:extLst>
          </p:cNvPr>
          <p:cNvSpPr txBox="1"/>
          <p:nvPr/>
        </p:nvSpPr>
        <p:spPr>
          <a:xfrm>
            <a:off x="1770692" y="4075738"/>
            <a:ext cx="9925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</a:t>
            </a:r>
            <a:r>
              <a:rPr lang="en-US" sz="800" baseline="30000" dirty="0"/>
              <a:t>2</a:t>
            </a:r>
            <a:r>
              <a:rPr lang="en-US" sz="800" dirty="0"/>
              <a:t>=0.63, p=0.002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97E2F39-FB3F-4B46-ADC1-6D1482426EE3}"/>
              </a:ext>
            </a:extLst>
          </p:cNvPr>
          <p:cNvSpPr txBox="1"/>
          <p:nvPr/>
        </p:nvSpPr>
        <p:spPr>
          <a:xfrm>
            <a:off x="4341570" y="4075738"/>
            <a:ext cx="9348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</a:t>
            </a:r>
            <a:r>
              <a:rPr lang="en-US" sz="800" baseline="30000" dirty="0"/>
              <a:t>2</a:t>
            </a:r>
            <a:r>
              <a:rPr lang="en-US" sz="800" dirty="0"/>
              <a:t>=0.48, p=0.01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7FC64B9-5EDB-0840-A793-FF087021CB8C}"/>
              </a:ext>
            </a:extLst>
          </p:cNvPr>
          <p:cNvSpPr txBox="1"/>
          <p:nvPr/>
        </p:nvSpPr>
        <p:spPr>
          <a:xfrm>
            <a:off x="7549325" y="4075738"/>
            <a:ext cx="9348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</a:t>
            </a:r>
            <a:r>
              <a:rPr lang="en-US" sz="800" baseline="30000" dirty="0"/>
              <a:t>2</a:t>
            </a:r>
            <a:r>
              <a:rPr lang="en-US" sz="800" dirty="0"/>
              <a:t>=0.36, p=0.04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6DEC03-A165-0645-A6A5-B14001C0BD60}"/>
              </a:ext>
            </a:extLst>
          </p:cNvPr>
          <p:cNvSpPr txBox="1"/>
          <p:nvPr/>
        </p:nvSpPr>
        <p:spPr>
          <a:xfrm>
            <a:off x="10001476" y="4075738"/>
            <a:ext cx="9348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</a:t>
            </a:r>
            <a:r>
              <a:rPr lang="en-US" sz="800" baseline="30000" dirty="0"/>
              <a:t>2</a:t>
            </a:r>
            <a:r>
              <a:rPr lang="en-US" sz="800" dirty="0"/>
              <a:t>=0.42, p=0.02</a:t>
            </a:r>
          </a:p>
        </p:txBody>
      </p:sp>
    </p:spTree>
    <p:extLst>
      <p:ext uri="{BB962C8B-B14F-4D97-AF65-F5344CB8AC3E}">
        <p14:creationId xmlns:p14="http://schemas.microsoft.com/office/powerpoint/2010/main" val="1409162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7422CD-48C6-E24C-84BD-F05AC23CC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0789" y="2915814"/>
            <a:ext cx="2080432" cy="2101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489121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HMOs help the immune defences in 4 main ways</a:t>
            </a:r>
            <a:r>
              <a:rPr lang="de-CH" sz="2800" b="0" baseline="30000" dirty="0"/>
              <a:t>1-5</a:t>
            </a:r>
            <a:endParaRPr lang="en-GB" sz="2800" b="0" baseline="30000" dirty="0"/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077528" y="6289751"/>
            <a:ext cx="5430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>
                <a:solidFill>
                  <a:schemeClr val="bg2">
                    <a:lumMod val="75000"/>
                  </a:schemeClr>
                </a:solidFill>
                <a:cs typeface="Arial" panose="020B0604020202020204" pitchFamily="34" charset="0"/>
              </a:rPr>
              <a:t>HMO, human milk oligosaccharide.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69FC92-E379-9E41-950D-0F23F8FE67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607"/>
          <a:stretch/>
        </p:blipFill>
        <p:spPr>
          <a:xfrm>
            <a:off x="1184293" y="3080225"/>
            <a:ext cx="1861574" cy="17999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102395-3A25-DC47-A479-176F3495CA3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20" r="16309" b="28578"/>
          <a:stretch/>
        </p:blipFill>
        <p:spPr>
          <a:xfrm>
            <a:off x="3837204" y="3062267"/>
            <a:ext cx="1861574" cy="18148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08B956-B3F3-184A-BFCE-9C6D46E61CF2}"/>
              </a:ext>
            </a:extLst>
          </p:cNvPr>
          <p:cNvSpPr txBox="1"/>
          <p:nvPr/>
        </p:nvSpPr>
        <p:spPr>
          <a:xfrm>
            <a:off x="1139815" y="2329318"/>
            <a:ext cx="19939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Promote the growth of beneficial bacteria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3DAAC9-C3C2-5F45-A7D5-3A2FA16DC901}"/>
              </a:ext>
            </a:extLst>
          </p:cNvPr>
          <p:cNvSpPr txBox="1"/>
          <p:nvPr/>
        </p:nvSpPr>
        <p:spPr>
          <a:xfrm>
            <a:off x="3735599" y="2334418"/>
            <a:ext cx="19939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Prevent pathogen adhesion in the gut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398A4D-40CC-254A-9EB1-C9BD398DD26B}"/>
              </a:ext>
            </a:extLst>
          </p:cNvPr>
          <p:cNvSpPr txBox="1"/>
          <p:nvPr/>
        </p:nvSpPr>
        <p:spPr>
          <a:xfrm>
            <a:off x="6398561" y="2339518"/>
            <a:ext cx="19939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Strengthen gut barrier function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4915C6-C349-9442-87C5-4CE5BB403072}"/>
              </a:ext>
            </a:extLst>
          </p:cNvPr>
          <p:cNvSpPr txBox="1"/>
          <p:nvPr/>
        </p:nvSpPr>
        <p:spPr>
          <a:xfrm>
            <a:off x="8828799" y="2356347"/>
            <a:ext cx="232355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Educate the developing</a:t>
            </a:r>
          </a:p>
          <a:p>
            <a:pPr algn="ctr"/>
            <a:r>
              <a:rPr lang="en-US" sz="1400" b="1" dirty="0">
                <a:solidFill>
                  <a:schemeClr val="accent2"/>
                </a:solidFill>
              </a:rPr>
              <a:t>immune system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5DE2AC-7403-C64B-A04F-E2F0D5F7B1F5}"/>
              </a:ext>
            </a:extLst>
          </p:cNvPr>
          <p:cNvSpPr txBox="1"/>
          <p:nvPr/>
        </p:nvSpPr>
        <p:spPr>
          <a:xfrm>
            <a:off x="1738258" y="5089464"/>
            <a:ext cx="797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+HMOs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1C5E78-7BFB-8144-9936-FF497C1AF0E7}"/>
              </a:ext>
            </a:extLst>
          </p:cNvPr>
          <p:cNvSpPr txBox="1"/>
          <p:nvPr/>
        </p:nvSpPr>
        <p:spPr>
          <a:xfrm>
            <a:off x="4356195" y="5081783"/>
            <a:ext cx="797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+HMOs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53BCCA-F2E3-624A-B13D-62F79FCF000F}"/>
              </a:ext>
            </a:extLst>
          </p:cNvPr>
          <p:cNvSpPr txBox="1"/>
          <p:nvPr/>
        </p:nvSpPr>
        <p:spPr>
          <a:xfrm>
            <a:off x="7084964" y="5097145"/>
            <a:ext cx="797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+HMOs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939E48-541D-1941-8771-290767ADFC88}"/>
              </a:ext>
            </a:extLst>
          </p:cNvPr>
          <p:cNvSpPr txBox="1"/>
          <p:nvPr/>
        </p:nvSpPr>
        <p:spPr>
          <a:xfrm>
            <a:off x="9702901" y="5104825"/>
            <a:ext cx="797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+HMOs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3951990" y="6502111"/>
            <a:ext cx="757381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Underwood MA et al., 2013; 2. </a:t>
            </a:r>
            <a:r>
              <a:rPr lang="en-GB" sz="9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Zivkovic</a:t>
            </a:r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AM et al., 2011; 3. </a:t>
            </a:r>
            <a:r>
              <a:rPr lang="en-GB" sz="9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Zivkokiv</a:t>
            </a:r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AM et al., 2013; 4. Bode L, 2015; 5. Donovan SM et al., 2016.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49524EF-2C0E-8348-A718-378CE855FD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39601" y="2914889"/>
            <a:ext cx="2116323" cy="213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446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DD8D11C-3454-EF4B-A4CA-23E3984A7ABE}"/>
              </a:ext>
            </a:extLst>
          </p:cNvPr>
          <p:cNvSpPr/>
          <p:nvPr/>
        </p:nvSpPr>
        <p:spPr>
          <a:xfrm>
            <a:off x="6367991" y="2365828"/>
            <a:ext cx="5261049" cy="3091543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862EA07F-878D-574E-93C5-E350F1094FC0}"/>
              </a:ext>
            </a:extLst>
          </p:cNvPr>
          <p:cNvSpPr/>
          <p:nvPr/>
        </p:nvSpPr>
        <p:spPr>
          <a:xfrm>
            <a:off x="914779" y="2365828"/>
            <a:ext cx="5261049" cy="3091543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12927" cy="1161575"/>
          </a:xfrm>
        </p:spPr>
        <p:txBody>
          <a:bodyPr>
            <a:noAutofit/>
          </a:bodyPr>
          <a:lstStyle/>
          <a:p>
            <a:r>
              <a:rPr lang="de-CH" sz="2800" dirty="0"/>
              <a:t>Most </a:t>
            </a:r>
            <a:r>
              <a:rPr lang="de-CH" sz="2800" dirty="0" err="1"/>
              <a:t>levels</a:t>
            </a:r>
            <a:r>
              <a:rPr lang="de-CH" sz="2800" dirty="0"/>
              <a:t> </a:t>
            </a:r>
            <a:r>
              <a:rPr lang="de-CH" sz="2800" dirty="0" err="1"/>
              <a:t>of</a:t>
            </a:r>
            <a:r>
              <a:rPr lang="de-CH" sz="2800" dirty="0"/>
              <a:t> HMOs </a:t>
            </a:r>
            <a:r>
              <a:rPr lang="de-CH" sz="2800" dirty="0" err="1"/>
              <a:t>are</a:t>
            </a:r>
            <a:r>
              <a:rPr lang="de-CH" sz="2800" dirty="0"/>
              <a:t> </a:t>
            </a:r>
            <a:r>
              <a:rPr lang="de-CH" sz="2800" dirty="0" err="1"/>
              <a:t>lower</a:t>
            </a:r>
            <a:r>
              <a:rPr lang="de-CH" sz="2800" dirty="0"/>
              <a:t> in </a:t>
            </a:r>
            <a:r>
              <a:rPr lang="de-CH" sz="2800" dirty="0" err="1"/>
              <a:t>preterm</a:t>
            </a:r>
            <a:r>
              <a:rPr lang="de-CH" sz="2800" dirty="0"/>
              <a:t> milk </a:t>
            </a:r>
            <a:r>
              <a:rPr lang="de-CH" sz="2800" dirty="0" err="1"/>
              <a:t>compared</a:t>
            </a:r>
            <a:r>
              <a:rPr lang="de-CH" sz="2800" dirty="0"/>
              <a:t> </a:t>
            </a:r>
            <a:r>
              <a:rPr lang="de-CH" sz="2800" dirty="0" err="1"/>
              <a:t>to</a:t>
            </a:r>
            <a:r>
              <a:rPr lang="de-CH" sz="2800" dirty="0"/>
              <a:t> </a:t>
            </a:r>
            <a:r>
              <a:rPr lang="de-CH" sz="2800" dirty="0" err="1"/>
              <a:t>term</a:t>
            </a:r>
            <a:r>
              <a:rPr lang="de-CH" sz="2800" dirty="0"/>
              <a:t> milk, at </a:t>
            </a:r>
            <a:r>
              <a:rPr lang="de-CH" sz="2800" dirty="0" err="1"/>
              <a:t>equivalent</a:t>
            </a:r>
            <a:r>
              <a:rPr lang="de-CH" sz="2800" dirty="0"/>
              <a:t> </a:t>
            </a:r>
            <a:r>
              <a:rPr lang="de-CH" sz="2800" dirty="0" err="1"/>
              <a:t>developmental</a:t>
            </a:r>
            <a:r>
              <a:rPr lang="de-CH" sz="2800" dirty="0"/>
              <a:t> status</a:t>
            </a:r>
            <a:r>
              <a:rPr lang="de-CH" sz="2800" b="0" baseline="30000" dirty="0"/>
              <a:t>1</a:t>
            </a:r>
            <a:r>
              <a:rPr lang="de-CH" sz="2800" b="0" dirty="0"/>
              <a:t>*</a:t>
            </a:r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123708" y="6271278"/>
            <a:ext cx="5430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HMO, human milk oligosaccharide; </a:t>
            </a:r>
            <a:r>
              <a:rPr lang="en-GB" sz="9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CH" sz="9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9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r>
              <a:rPr lang="de-CH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9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8303490" y="6502111"/>
            <a:ext cx="322231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9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Austin S et al., 2019.    *Observational study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8400C42-780D-A546-957C-6D76757A3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908" y="1858309"/>
            <a:ext cx="10515600" cy="337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/>
              <a:t>The largest differences are seen around 40 postmenstrual weeks</a:t>
            </a:r>
            <a:endParaRPr lang="en-GB" sz="1600" baseline="30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C34DF25-C97E-9F45-8619-67C9270988A3}"/>
              </a:ext>
            </a:extLst>
          </p:cNvPr>
          <p:cNvSpPr txBox="1"/>
          <p:nvPr/>
        </p:nvSpPr>
        <p:spPr>
          <a:xfrm>
            <a:off x="1006231" y="2504735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14E314B-3710-9741-9BDF-A350B91FF2A9}"/>
              </a:ext>
            </a:extLst>
          </p:cNvPr>
          <p:cNvSpPr txBox="1"/>
          <p:nvPr/>
        </p:nvSpPr>
        <p:spPr>
          <a:xfrm>
            <a:off x="6492939" y="2489471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endParaRPr lang="en-GB" sz="1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99EB6-FDCD-A144-B9CB-2B38F9513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77" y="2934773"/>
            <a:ext cx="4818973" cy="23044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8BF92A-6A00-2F4B-AA00-A7209F28A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2982" y="2989926"/>
            <a:ext cx="4695429" cy="22493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F85E51-F67F-B442-BED3-E748E5D08532}"/>
              </a:ext>
            </a:extLst>
          </p:cNvPr>
          <p:cNvSpPr txBox="1"/>
          <p:nvPr/>
        </p:nvSpPr>
        <p:spPr>
          <a:xfrm>
            <a:off x="10676787" y="5773413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b="1" dirty="0">
                <a:solidFill>
                  <a:srgbClr val="B125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, p&lt;0.05</a:t>
            </a:r>
          </a:p>
          <a:p>
            <a:r>
              <a:rPr lang="en-GB" sz="900" b="1" dirty="0">
                <a:solidFill>
                  <a:srgbClr val="B125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, p&lt;0.0005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A3E6AF-8BB7-F54F-BAB1-FE6E190B1315}"/>
              </a:ext>
            </a:extLst>
          </p:cNvPr>
          <p:cNvSpPr txBox="1"/>
          <p:nvPr/>
        </p:nvSpPr>
        <p:spPr>
          <a:xfrm>
            <a:off x="3750066" y="28072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76C418-40DD-5F47-838C-62A70D728EED}"/>
              </a:ext>
            </a:extLst>
          </p:cNvPr>
          <p:cNvSpPr txBox="1"/>
          <p:nvPr/>
        </p:nvSpPr>
        <p:spPr>
          <a:xfrm>
            <a:off x="3964654" y="32070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CD70A1-ABD4-0647-B442-BD3E254AA5B7}"/>
              </a:ext>
            </a:extLst>
          </p:cNvPr>
          <p:cNvSpPr txBox="1"/>
          <p:nvPr/>
        </p:nvSpPr>
        <p:spPr>
          <a:xfrm>
            <a:off x="4182942" y="297432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81AC7C-3E91-FC4D-9CA4-981E6A08332D}"/>
              </a:ext>
            </a:extLst>
          </p:cNvPr>
          <p:cNvSpPr txBox="1"/>
          <p:nvPr/>
        </p:nvSpPr>
        <p:spPr>
          <a:xfrm>
            <a:off x="9196711" y="27877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A80FEC-B180-4544-8EE0-36C8C3529E51}"/>
              </a:ext>
            </a:extLst>
          </p:cNvPr>
          <p:cNvSpPr txBox="1"/>
          <p:nvPr/>
        </p:nvSpPr>
        <p:spPr>
          <a:xfrm>
            <a:off x="9403162" y="31568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BE93C1-7861-4F44-9F69-94F7F6B4FA38}"/>
              </a:ext>
            </a:extLst>
          </p:cNvPr>
          <p:cNvSpPr txBox="1"/>
          <p:nvPr/>
        </p:nvSpPr>
        <p:spPr>
          <a:xfrm>
            <a:off x="9631045" y="31168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1255F"/>
                </a:solidFill>
              </a:rPr>
              <a:t>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6777CC-E2DD-124E-AEB7-F00DFCAA6F63}"/>
              </a:ext>
            </a:extLst>
          </p:cNvPr>
          <p:cNvSpPr/>
          <p:nvPr/>
        </p:nvSpPr>
        <p:spPr>
          <a:xfrm>
            <a:off x="9648025" y="5832772"/>
            <a:ext cx="200025" cy="121444"/>
          </a:xfrm>
          <a:prstGeom prst="rect">
            <a:avLst/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0B152B-EA38-3C46-A15B-AFC6E025F199}"/>
              </a:ext>
            </a:extLst>
          </p:cNvPr>
          <p:cNvSpPr/>
          <p:nvPr/>
        </p:nvSpPr>
        <p:spPr>
          <a:xfrm>
            <a:off x="9648024" y="5995031"/>
            <a:ext cx="200025" cy="121444"/>
          </a:xfrm>
          <a:prstGeom prst="rect">
            <a:avLst/>
          </a:prstGeom>
          <a:solidFill>
            <a:srgbClr val="54B36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320C25-2323-814C-AE98-C8BE04FBE686}"/>
              </a:ext>
            </a:extLst>
          </p:cNvPr>
          <p:cNvSpPr txBox="1"/>
          <p:nvPr/>
        </p:nvSpPr>
        <p:spPr>
          <a:xfrm>
            <a:off x="9823984" y="578644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Term milk</a:t>
            </a:r>
          </a:p>
          <a:p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Preterm milk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F632DC-FC0F-A148-8387-765968D6C5E7}"/>
              </a:ext>
            </a:extLst>
          </p:cNvPr>
          <p:cNvSpPr/>
          <p:nvPr/>
        </p:nvSpPr>
        <p:spPr>
          <a:xfrm>
            <a:off x="9648023" y="5832772"/>
            <a:ext cx="200025" cy="121444"/>
          </a:xfrm>
          <a:prstGeom prst="rect">
            <a:avLst/>
          </a:prstGeom>
          <a:solidFill>
            <a:srgbClr val="54B36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B72F04-218F-C742-A550-232D93FAFF14}"/>
              </a:ext>
            </a:extLst>
          </p:cNvPr>
          <p:cNvSpPr/>
          <p:nvPr/>
        </p:nvSpPr>
        <p:spPr>
          <a:xfrm>
            <a:off x="9648023" y="5994275"/>
            <a:ext cx="200025" cy="121444"/>
          </a:xfrm>
          <a:prstGeom prst="rect">
            <a:avLst/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12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67614F9-E5D9-5B42-ACD4-B069CA54E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1758" y="1846967"/>
            <a:ext cx="3931060" cy="393106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BEC4CB26-5B4F-7E4A-975F-5F24712730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05232" y="2338249"/>
            <a:ext cx="3562969" cy="35629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742215" cy="1161575"/>
          </a:xfrm>
        </p:spPr>
        <p:txBody>
          <a:bodyPr>
            <a:noAutofit/>
          </a:bodyPr>
          <a:lstStyle/>
          <a:p>
            <a:r>
              <a:rPr lang="en-GB" sz="2800" dirty="0"/>
              <a:t>Preterm infants may have insufficient HMO intake</a:t>
            </a:r>
            <a:endParaRPr lang="en-GB" sz="2800" b="0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7358118" y="6509177"/>
            <a:ext cx="4402216" cy="2308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Austin S et al., 2019; 2. Marx C et al., 2014; 3. Meredith-Dennis L et al., 2018. </a:t>
            </a:r>
          </a:p>
        </p:txBody>
      </p:sp>
      <p:sp>
        <p:nvSpPr>
          <p:cNvPr id="24" name="Abgerundetes Rechteck 9">
            <a:extLst>
              <a:ext uri="{FF2B5EF4-FFF2-40B4-BE49-F238E27FC236}">
                <a16:creationId xmlns:a16="http://schemas.microsoft.com/office/drawing/2014/main" id="{E91232D4-9644-A24C-8D8D-56F07C04828A}"/>
              </a:ext>
            </a:extLst>
          </p:cNvPr>
          <p:cNvSpPr/>
          <p:nvPr/>
        </p:nvSpPr>
        <p:spPr>
          <a:xfrm>
            <a:off x="961328" y="5429497"/>
            <a:ext cx="3300430" cy="50227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t"/>
          <a:lstStyle/>
          <a:p>
            <a:pPr marL="144000" indent="-144000" algn="ctr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Levels of HMOs may be reduced</a:t>
            </a:r>
            <a:r>
              <a:rPr lang="en-GB" sz="14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GB" sz="1400" baseline="30000" dirty="0">
              <a:solidFill>
                <a:srgbClr val="5C5C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9786717" y="6278345"/>
            <a:ext cx="19736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HMO, human milk oligosaccharide.</a:t>
            </a:r>
          </a:p>
        </p:txBody>
      </p:sp>
      <p:sp>
        <p:nvSpPr>
          <p:cNvPr id="32" name="Abgerundetes Rechteck 5">
            <a:extLst>
              <a:ext uri="{FF2B5EF4-FFF2-40B4-BE49-F238E27FC236}">
                <a16:creationId xmlns:a16="http://schemas.microsoft.com/office/drawing/2014/main" id="{10E65E39-3F95-864E-AACF-B309EAF27685}"/>
              </a:ext>
            </a:extLst>
          </p:cNvPr>
          <p:cNvSpPr/>
          <p:nvPr/>
        </p:nvSpPr>
        <p:spPr>
          <a:xfrm>
            <a:off x="838199" y="2001880"/>
            <a:ext cx="3423559" cy="502276"/>
          </a:xfrm>
          <a:prstGeom prst="roundRect">
            <a:avLst>
              <a:gd name="adj" fmla="val 1676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Mother’s own milk</a:t>
            </a:r>
            <a:endParaRPr lang="en-GB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bgerundetes Rechteck 5">
            <a:extLst>
              <a:ext uri="{FF2B5EF4-FFF2-40B4-BE49-F238E27FC236}">
                <a16:creationId xmlns:a16="http://schemas.microsoft.com/office/drawing/2014/main" id="{A070B85E-D827-CE4C-B37C-D736A292EAA0}"/>
              </a:ext>
            </a:extLst>
          </p:cNvPr>
          <p:cNvSpPr/>
          <p:nvPr/>
        </p:nvSpPr>
        <p:spPr>
          <a:xfrm>
            <a:off x="8064545" y="2001880"/>
            <a:ext cx="3211448" cy="502276"/>
          </a:xfrm>
          <a:prstGeom prst="roundRect">
            <a:avLst>
              <a:gd name="adj" fmla="val 1197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Alternative feeds</a:t>
            </a:r>
            <a:endParaRPr lang="en-GB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Abgerundetes Rechteck 5">
            <a:extLst>
              <a:ext uri="{FF2B5EF4-FFF2-40B4-BE49-F238E27FC236}">
                <a16:creationId xmlns:a16="http://schemas.microsoft.com/office/drawing/2014/main" id="{C79866AD-DF3E-7745-977A-72766B9FAD8A}"/>
              </a:ext>
            </a:extLst>
          </p:cNvPr>
          <p:cNvSpPr/>
          <p:nvPr/>
        </p:nvSpPr>
        <p:spPr>
          <a:xfrm>
            <a:off x="4557427" y="2005790"/>
            <a:ext cx="3211448" cy="498366"/>
          </a:xfrm>
          <a:prstGeom prst="roundRect">
            <a:avLst>
              <a:gd name="adj" fmla="val 1660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Donor milk</a:t>
            </a:r>
            <a:endParaRPr lang="en-GB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Abgerundetes Rechteck 9">
            <a:extLst>
              <a:ext uri="{FF2B5EF4-FFF2-40B4-BE49-F238E27FC236}">
                <a16:creationId xmlns:a16="http://schemas.microsoft.com/office/drawing/2014/main" id="{A410E8D7-1FEB-424D-BEFE-ACAA8EDFD47A}"/>
              </a:ext>
            </a:extLst>
          </p:cNvPr>
          <p:cNvSpPr/>
          <p:nvPr/>
        </p:nvSpPr>
        <p:spPr>
          <a:xfrm>
            <a:off x="4475460" y="5429498"/>
            <a:ext cx="3503655" cy="62955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t"/>
          <a:lstStyle/>
          <a:p>
            <a:pPr marL="144000" indent="-144000" algn="ctr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"/>
                <a:cs typeface="Arial" panose="020B0604020202020204" pitchFamily="34" charset="0"/>
              </a:rPr>
              <a:t>Pasteurisation </a:t>
            </a:r>
            <a:r>
              <a:rPr lang="en-GB" sz="1400" dirty="0">
                <a:solidFill>
                  <a:schemeClr val="tx1"/>
                </a:solidFill>
                <a:latin typeface=""/>
              </a:rPr>
              <a:t>and sterilisation reduce levels of HMOs in donor milk</a:t>
            </a:r>
            <a:r>
              <a:rPr lang="en-GB" sz="1400" baseline="30000" dirty="0">
                <a:solidFill>
                  <a:schemeClr val="tx1"/>
                </a:solidFill>
                <a:latin typeface=""/>
              </a:rPr>
              <a:t>2,3</a:t>
            </a:r>
            <a:endParaRPr lang="en-GB" sz="1400" baseline="30000" dirty="0">
              <a:solidFill>
                <a:schemeClr val="tx1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25" name="Abgerundetes Rechteck 9">
            <a:extLst>
              <a:ext uri="{FF2B5EF4-FFF2-40B4-BE49-F238E27FC236}">
                <a16:creationId xmlns:a16="http://schemas.microsoft.com/office/drawing/2014/main" id="{FAFE957E-523A-6847-9900-9D9BB081D307}"/>
              </a:ext>
            </a:extLst>
          </p:cNvPr>
          <p:cNvSpPr/>
          <p:nvPr/>
        </p:nvSpPr>
        <p:spPr>
          <a:xfrm>
            <a:off x="8142354" y="5429498"/>
            <a:ext cx="3133639" cy="4078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t"/>
          <a:lstStyle/>
          <a:p>
            <a:pPr marL="144000" indent="-144000" algn="ctr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not currently contain HMOs</a:t>
            </a:r>
            <a:endParaRPr lang="en-GB" sz="1400" baseline="30000" dirty="0">
              <a:solidFill>
                <a:srgbClr val="5C5C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335E944-0AA1-4F45-8CF0-D5FB6EFD36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32260" y="2641650"/>
            <a:ext cx="2690743" cy="269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54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742215" cy="1161575"/>
          </a:xfrm>
        </p:spPr>
        <p:txBody>
          <a:bodyPr>
            <a:noAutofit/>
          </a:bodyPr>
          <a:lstStyle/>
          <a:p>
            <a:r>
              <a:rPr lang="de-CH" sz="2800" dirty="0"/>
              <a:t>HMOs </a:t>
            </a:r>
            <a:r>
              <a:rPr lang="de-CH" sz="2800" dirty="0" err="1"/>
              <a:t>are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3rd </a:t>
            </a:r>
            <a:r>
              <a:rPr lang="de-CH" sz="2800" dirty="0" err="1"/>
              <a:t>largest</a:t>
            </a:r>
            <a:r>
              <a:rPr lang="de-CH" sz="2800" dirty="0"/>
              <a:t> solid </a:t>
            </a:r>
            <a:r>
              <a:rPr lang="de-CH" sz="2800" dirty="0" err="1"/>
              <a:t>component</a:t>
            </a:r>
            <a:r>
              <a:rPr lang="de-CH" sz="2800" dirty="0"/>
              <a:t> in human milk</a:t>
            </a:r>
            <a:endParaRPr lang="en-GB" sz="2800" b="0" baseline="30000" dirty="0"/>
          </a:p>
        </p:txBody>
      </p:sp>
      <p:sp>
        <p:nvSpPr>
          <p:cNvPr id="14" name="Abgerundetes Rechteck 12">
            <a:extLst>
              <a:ext uri="{FF2B5EF4-FFF2-40B4-BE49-F238E27FC236}">
                <a16:creationId xmlns:a16="http://schemas.microsoft.com/office/drawing/2014/main" id="{E9CB12D8-EA2A-B142-A6CE-AF6DF828488B}"/>
              </a:ext>
            </a:extLst>
          </p:cNvPr>
          <p:cNvSpPr/>
          <p:nvPr/>
        </p:nvSpPr>
        <p:spPr>
          <a:xfrm>
            <a:off x="1309645" y="3895529"/>
            <a:ext cx="405867" cy="11614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6">
            <a:extLst>
              <a:ext uri="{FF2B5EF4-FFF2-40B4-BE49-F238E27FC236}">
                <a16:creationId xmlns:a16="http://schemas.microsoft.com/office/drawing/2014/main" id="{349616F8-9223-6045-97DD-D9FA42EA67B8}"/>
              </a:ext>
            </a:extLst>
          </p:cNvPr>
          <p:cNvSpPr/>
          <p:nvPr/>
        </p:nvSpPr>
        <p:spPr>
          <a:xfrm>
            <a:off x="2331088" y="5858598"/>
            <a:ext cx="91921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DFL,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difucosyllactose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(also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named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LDFT,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lactodifucotetraose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DFLNHa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difucosyllacto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hexaose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a; DSNLT,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disialyllacto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FL, fucosyllactose; 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HMO, human milk oligosaccharide; 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LNDFH,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difucohexaose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LNFP,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fucopentaose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LNT,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LNnT,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LST, sialyl-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MFLNH,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monofucosyllacto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hexaose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SL,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sialyllactose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de-CH" sz="800" dirty="0">
              <a:solidFill>
                <a:schemeClr val="tx1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feld 9">
            <a:extLst>
              <a:ext uri="{FF2B5EF4-FFF2-40B4-BE49-F238E27FC236}">
                <a16:creationId xmlns:a16="http://schemas.microsoft.com/office/drawing/2014/main" id="{77B9DA9B-9D8B-954F-9724-52F3FF0BDCA4}"/>
              </a:ext>
            </a:extLst>
          </p:cNvPr>
          <p:cNvSpPr txBox="1"/>
          <p:nvPr/>
        </p:nvSpPr>
        <p:spPr>
          <a:xfrm>
            <a:off x="880645" y="1805965"/>
            <a:ext cx="2041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 components</a:t>
            </a:r>
            <a:r>
              <a:rPr lang="en-GB" sz="14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1-3</a:t>
            </a:r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9" name="Textfeld 31">
            <a:extLst>
              <a:ext uri="{FF2B5EF4-FFF2-40B4-BE49-F238E27FC236}">
                <a16:creationId xmlns:a16="http://schemas.microsoft.com/office/drawing/2014/main" id="{45256E21-5568-3046-ACEE-DA7510820518}"/>
              </a:ext>
            </a:extLst>
          </p:cNvPr>
          <p:cNvSpPr txBox="1"/>
          <p:nvPr/>
        </p:nvSpPr>
        <p:spPr>
          <a:xfrm>
            <a:off x="4006083" y="1613671"/>
            <a:ext cx="2353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200 HMOs identified</a:t>
            </a:r>
          </a:p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20-30 HMOs quantified</a:t>
            </a:r>
            <a:r>
              <a:rPr lang="en-GB" sz="14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4-11</a:t>
            </a:r>
            <a:r>
              <a:rPr lang="en-GB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0" name="Textfeld 32">
            <a:extLst>
              <a:ext uri="{FF2B5EF4-FFF2-40B4-BE49-F238E27FC236}">
                <a16:creationId xmlns:a16="http://schemas.microsoft.com/office/drawing/2014/main" id="{73AEE631-3C9E-4749-B891-95F9ADBE7C0A}"/>
              </a:ext>
            </a:extLst>
          </p:cNvPr>
          <p:cNvSpPr txBox="1"/>
          <p:nvPr/>
        </p:nvSpPr>
        <p:spPr>
          <a:xfrm>
            <a:off x="7442948" y="1700613"/>
            <a:ext cx="2972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main HMO categories based on their building blocks</a:t>
            </a:r>
            <a:r>
              <a:rPr lang="en-GB" sz="14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4-11</a:t>
            </a:r>
            <a:r>
              <a:rPr lang="en-GB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6" name="Textfeld 24">
            <a:extLst>
              <a:ext uri="{FF2B5EF4-FFF2-40B4-BE49-F238E27FC236}">
                <a16:creationId xmlns:a16="http://schemas.microsoft.com/office/drawing/2014/main" id="{6B8FDE9E-BEA5-464E-B588-5FEA3836D19E}"/>
              </a:ext>
            </a:extLst>
          </p:cNvPr>
          <p:cNvSpPr txBox="1"/>
          <p:nvPr/>
        </p:nvSpPr>
        <p:spPr>
          <a:xfrm>
            <a:off x="5062330" y="6360187"/>
            <a:ext cx="6460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Zivkovic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AM et al., 2011; 2.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Zivkokiv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AM et al., 2013; 3. Bode L, 2012; 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4.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Hennet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T et al., 2014;  5. Bode L, 2015; 6.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Thurl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S et al., 2017; 7. Austin S et al., 2016; 8. Sprenger N et al., 2017; 9. Samuel TM et al.,2019; 10. Austin S et al., 2019; 11. Lefebvre G et al., 2020.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Verdana Pro" panose="020B0604030504040204" pitchFamily="34" charset="0"/>
              </a:rPr>
              <a:t> </a:t>
            </a:r>
          </a:p>
        </p:txBody>
      </p:sp>
      <p:sp>
        <p:nvSpPr>
          <p:cNvPr id="37" name="Abgerundetes Rechteck 9">
            <a:extLst>
              <a:ext uri="{FF2B5EF4-FFF2-40B4-BE49-F238E27FC236}">
                <a16:creationId xmlns:a16="http://schemas.microsoft.com/office/drawing/2014/main" id="{413F94BC-3CB6-204D-B381-92AFA0EA131A}"/>
              </a:ext>
            </a:extLst>
          </p:cNvPr>
          <p:cNvSpPr/>
          <p:nvPr/>
        </p:nvSpPr>
        <p:spPr>
          <a:xfrm>
            <a:off x="7556481" y="2461826"/>
            <a:ext cx="3685357" cy="795677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en-GB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neutral (core) HMOs </a:t>
            </a:r>
            <a:b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e.g., </a:t>
            </a:r>
            <a:r>
              <a:rPr lang="en-GB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LNT</a:t>
            </a:r>
          </a:p>
        </p:txBody>
      </p:sp>
      <p:sp>
        <p:nvSpPr>
          <p:cNvPr id="38" name="Abgerundetes Rechteck 9">
            <a:extLst>
              <a:ext uri="{FF2B5EF4-FFF2-40B4-BE49-F238E27FC236}">
                <a16:creationId xmlns:a16="http://schemas.microsoft.com/office/drawing/2014/main" id="{32AC7893-DF91-984A-B759-7669BDC063A7}"/>
              </a:ext>
            </a:extLst>
          </p:cNvPr>
          <p:cNvSpPr/>
          <p:nvPr/>
        </p:nvSpPr>
        <p:spPr>
          <a:xfrm>
            <a:off x="7556481" y="3555760"/>
            <a:ext cx="3685357" cy="795677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Fucosylated</a:t>
            </a:r>
            <a: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neutral HMOs </a:t>
            </a:r>
            <a:b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e.g., 2’FL, DFL</a:t>
            </a:r>
          </a:p>
        </p:txBody>
      </p:sp>
      <p:sp>
        <p:nvSpPr>
          <p:cNvPr id="39" name="Abgerundetes Rechteck 9">
            <a:extLst>
              <a:ext uri="{FF2B5EF4-FFF2-40B4-BE49-F238E27FC236}">
                <a16:creationId xmlns:a16="http://schemas.microsoft.com/office/drawing/2014/main" id="{3BA45627-84A4-9D4C-BBE1-7D71060959EB}"/>
              </a:ext>
            </a:extLst>
          </p:cNvPr>
          <p:cNvSpPr/>
          <p:nvPr/>
        </p:nvSpPr>
        <p:spPr>
          <a:xfrm>
            <a:off x="7556481" y="4753581"/>
            <a:ext cx="3685357" cy="795677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Sialylated</a:t>
            </a:r>
            <a: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acidic HMOs </a:t>
            </a:r>
            <a:b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e.g., 6’SL, 3’SL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AB81D27-14D3-FB47-A699-7AF23693B191}"/>
              </a:ext>
            </a:extLst>
          </p:cNvPr>
          <p:cNvGrpSpPr/>
          <p:nvPr/>
        </p:nvGrpSpPr>
        <p:grpSpPr>
          <a:xfrm>
            <a:off x="950162" y="2419772"/>
            <a:ext cx="1716156" cy="3129486"/>
            <a:chOff x="950162" y="2202564"/>
            <a:chExt cx="1716156" cy="312948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2E7245A-3CC7-E542-8F7F-2B35CF94AA1D}"/>
                </a:ext>
              </a:extLst>
            </p:cNvPr>
            <p:cNvSpPr/>
            <p:nvPr/>
          </p:nvSpPr>
          <p:spPr>
            <a:xfrm>
              <a:off x="950162" y="2202564"/>
              <a:ext cx="1716156" cy="20534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/>
                <a:t>Proteins</a:t>
              </a:r>
              <a:r>
                <a:rPr lang="en-US" sz="1100" dirty="0"/>
                <a:t> (8 g/L)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E10919D-64FA-0347-8B41-42CF83D2D0D6}"/>
                </a:ext>
              </a:extLst>
            </p:cNvPr>
            <p:cNvSpPr/>
            <p:nvPr/>
          </p:nvSpPr>
          <p:spPr>
            <a:xfrm>
              <a:off x="950162" y="2395282"/>
              <a:ext cx="1716156" cy="645013"/>
            </a:xfrm>
            <a:prstGeom prst="rect">
              <a:avLst/>
            </a:prstGeom>
            <a:solidFill>
              <a:srgbClr val="FFC8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/>
                <a:t>HMOs</a:t>
              </a:r>
              <a:r>
                <a:rPr lang="en-US" sz="1100" dirty="0"/>
                <a:t> (5-15 g/L)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9C348CB-8785-A146-A73B-061B8EF45B87}"/>
                </a:ext>
              </a:extLst>
            </p:cNvPr>
            <p:cNvSpPr/>
            <p:nvPr/>
          </p:nvSpPr>
          <p:spPr>
            <a:xfrm>
              <a:off x="950162" y="3040295"/>
              <a:ext cx="1716156" cy="8652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/>
                <a:t>Lipids</a:t>
              </a:r>
              <a:r>
                <a:rPr lang="en-US" sz="1100" dirty="0"/>
                <a:t> (40 g/L)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7627E33-EC0C-0F49-A426-D141C2B33D34}"/>
                </a:ext>
              </a:extLst>
            </p:cNvPr>
            <p:cNvSpPr/>
            <p:nvPr/>
          </p:nvSpPr>
          <p:spPr>
            <a:xfrm>
              <a:off x="950162" y="3905565"/>
              <a:ext cx="1716156" cy="1426485"/>
            </a:xfrm>
            <a:prstGeom prst="rect">
              <a:avLst/>
            </a:prstGeom>
            <a:solidFill>
              <a:srgbClr val="004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/>
                <a:t>Lactose</a:t>
              </a:r>
              <a:r>
                <a:rPr lang="en-US" sz="1100" dirty="0"/>
                <a:t> (70 g/L)</a:t>
              </a:r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CA7DE55-4C08-814B-8C15-D60BD90E49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5971870"/>
              </p:ext>
            </p:extLst>
          </p:nvPr>
        </p:nvGraphicFramePr>
        <p:xfrm>
          <a:off x="3602410" y="2113741"/>
          <a:ext cx="3160540" cy="3562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3822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60BF02-2400-5A4B-AD8C-2439B9B5302C}"/>
              </a:ext>
            </a:extLst>
          </p:cNvPr>
          <p:cNvSpPr/>
          <p:nvPr/>
        </p:nvSpPr>
        <p:spPr>
          <a:xfrm>
            <a:off x="396000" y="6127200"/>
            <a:ext cx="2635200" cy="730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0C8BB-DEBF-6647-A25A-CEA63E33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313847"/>
            <a:ext cx="5182011" cy="1325563"/>
          </a:xfrm>
        </p:spPr>
        <p:txBody>
          <a:bodyPr>
            <a:normAutofit/>
          </a:bodyPr>
          <a:lstStyle/>
          <a:p>
            <a:r>
              <a:rPr lang="en-US" sz="2800" dirty="0"/>
              <a:t>Clinical Evidence of a HMO Supplement (2’FL, </a:t>
            </a:r>
            <a:r>
              <a:rPr lang="en-US" sz="2800" dirty="0" err="1"/>
              <a:t>LNnT</a:t>
            </a:r>
            <a:r>
              <a:rPr lang="en-US" sz="2800" dirty="0"/>
              <a:t>) in Preterm Infants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D429F-7405-6B4C-AA94-FDAFF0B12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88" y="6278063"/>
            <a:ext cx="4820587" cy="190244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HMO, Human milk </a:t>
            </a:r>
            <a:r>
              <a:rPr lang="en-GB" sz="900" dirty="0">
                <a:solidFill>
                  <a:srgbClr val="5C5C5C"/>
                </a:solidFill>
              </a:rPr>
              <a:t>oligosaccharide.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7928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4197F-E6AA-AD4D-8DBD-F813EFC8C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7" name="Abgerundetes Rechteck 5">
            <a:extLst>
              <a:ext uri="{FF2B5EF4-FFF2-40B4-BE49-F238E27FC236}">
                <a16:creationId xmlns:a16="http://schemas.microsoft.com/office/drawing/2014/main" id="{3F642299-EB4C-6C41-AFCE-4B1891E85535}"/>
              </a:ext>
            </a:extLst>
          </p:cNvPr>
          <p:cNvSpPr/>
          <p:nvPr/>
        </p:nvSpPr>
        <p:spPr>
          <a:xfrm>
            <a:off x="1046403" y="3846856"/>
            <a:ext cx="3050812" cy="1639543"/>
          </a:xfrm>
          <a:prstGeom prst="roundRect">
            <a:avLst>
              <a:gd name="adj" fmla="val 59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2000" indent="-252000"/>
            <a:r>
              <a:rPr lang="en-GB" sz="1600" b="1" dirty="0"/>
              <a:t>1.	</a:t>
            </a:r>
            <a:r>
              <a:rPr lang="en-GB" sz="1600" dirty="0"/>
              <a:t>Prematurity and related health risks</a:t>
            </a:r>
          </a:p>
        </p:txBody>
      </p:sp>
      <p:sp>
        <p:nvSpPr>
          <p:cNvPr id="10" name="Abgerundetes Rechteck 5">
            <a:extLst>
              <a:ext uri="{FF2B5EF4-FFF2-40B4-BE49-F238E27FC236}">
                <a16:creationId xmlns:a16="http://schemas.microsoft.com/office/drawing/2014/main" id="{1D8FAEC7-3C6E-624C-B0B9-E7A65B5EF2FB}"/>
              </a:ext>
            </a:extLst>
          </p:cNvPr>
          <p:cNvSpPr/>
          <p:nvPr/>
        </p:nvSpPr>
        <p:spPr>
          <a:xfrm>
            <a:off x="4680624" y="3846856"/>
            <a:ext cx="3050812" cy="1639543"/>
          </a:xfrm>
          <a:prstGeom prst="roundRect">
            <a:avLst>
              <a:gd name="adj" fmla="val 558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2000" indent="-252000"/>
            <a:r>
              <a:rPr lang="en-US" sz="1600" b="1" dirty="0"/>
              <a:t>2.	</a:t>
            </a:r>
            <a:r>
              <a:rPr lang="en-US" sz="1600" dirty="0"/>
              <a:t>Role of HMOs in preterm infants</a:t>
            </a:r>
          </a:p>
        </p:txBody>
      </p:sp>
      <p:sp>
        <p:nvSpPr>
          <p:cNvPr id="11" name="Abgerundetes Rechteck 5">
            <a:extLst>
              <a:ext uri="{FF2B5EF4-FFF2-40B4-BE49-F238E27FC236}">
                <a16:creationId xmlns:a16="http://schemas.microsoft.com/office/drawing/2014/main" id="{127C8302-B784-A547-8287-35BDB8322139}"/>
              </a:ext>
            </a:extLst>
          </p:cNvPr>
          <p:cNvSpPr/>
          <p:nvPr/>
        </p:nvSpPr>
        <p:spPr>
          <a:xfrm>
            <a:off x="8244509" y="3846856"/>
            <a:ext cx="3050812" cy="1639543"/>
          </a:xfrm>
          <a:prstGeom prst="roundRect">
            <a:avLst>
              <a:gd name="adj" fmla="val 481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2000" indent="-252000"/>
            <a:r>
              <a:rPr lang="en-US" sz="1600" b="1" dirty="0"/>
              <a:t>3.	</a:t>
            </a:r>
            <a:r>
              <a:rPr lang="en-US" sz="1600" dirty="0"/>
              <a:t>Clinical evidence of a HMO supplement (2’FL, LNnT) in preterm infants</a:t>
            </a:r>
            <a:endParaRPr lang="en-GB" sz="1600" dirty="0"/>
          </a:p>
        </p:txBody>
      </p:sp>
      <p:sp>
        <p:nvSpPr>
          <p:cNvPr id="12" name="Pfeil nach unten 19">
            <a:extLst>
              <a:ext uri="{FF2B5EF4-FFF2-40B4-BE49-F238E27FC236}">
                <a16:creationId xmlns:a16="http://schemas.microsoft.com/office/drawing/2014/main" id="{437EE94B-9C7C-F141-A5BD-597A5E203DB5}"/>
              </a:ext>
            </a:extLst>
          </p:cNvPr>
          <p:cNvSpPr/>
          <p:nvPr/>
        </p:nvSpPr>
        <p:spPr>
          <a:xfrm rot="16200000">
            <a:off x="4161793" y="4412524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feil nach unten 19">
            <a:extLst>
              <a:ext uri="{FF2B5EF4-FFF2-40B4-BE49-F238E27FC236}">
                <a16:creationId xmlns:a16="http://schemas.microsoft.com/office/drawing/2014/main" id="{05DD8141-11DA-624E-9A17-CA38FAD7B935}"/>
              </a:ext>
            </a:extLst>
          </p:cNvPr>
          <p:cNvSpPr/>
          <p:nvPr/>
        </p:nvSpPr>
        <p:spPr>
          <a:xfrm rot="16200000">
            <a:off x="7760846" y="4412524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FF243-BD3E-A84E-84DD-61553EBDE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779" y="1798320"/>
            <a:ext cx="2832100" cy="27432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2FAE10B-7DFB-AD47-8849-83DB5825B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9025" y="1921048"/>
            <a:ext cx="2180191" cy="218019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8438751-6449-5C4C-B286-46E6A5FF18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04934" y="2104939"/>
            <a:ext cx="2129961" cy="212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2381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094E8C7-9E06-604E-BDA6-C9351D735AAB}"/>
              </a:ext>
            </a:extLst>
          </p:cNvPr>
          <p:cNvSpPr/>
          <p:nvPr/>
        </p:nvSpPr>
        <p:spPr>
          <a:xfrm>
            <a:off x="4699443" y="1821770"/>
            <a:ext cx="6785089" cy="3952067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65677" cy="1161575"/>
          </a:xfrm>
        </p:spPr>
        <p:txBody>
          <a:bodyPr>
            <a:noAutofit/>
          </a:bodyPr>
          <a:lstStyle/>
          <a:p>
            <a:r>
              <a:rPr lang="en-GB" sz="2800" dirty="0"/>
              <a:t>With HMO supplement (2’FL and </a:t>
            </a:r>
            <a:r>
              <a:rPr lang="en-GB" sz="2800" dirty="0" err="1"/>
              <a:t>LNnT</a:t>
            </a:r>
            <a:r>
              <a:rPr lang="en-GB" sz="2800" dirty="0"/>
              <a:t>), the mean </a:t>
            </a:r>
            <a:br>
              <a:rPr lang="en-GB" sz="2800" dirty="0"/>
            </a:br>
            <a:r>
              <a:rPr lang="en-GB" sz="2800" dirty="0"/>
              <a:t>time to reach full enteral feeding</a:t>
            </a:r>
            <a:r>
              <a:rPr lang="en-GB" sz="2800" b="0" baseline="30000" dirty="0"/>
              <a:t> </a:t>
            </a:r>
            <a:r>
              <a:rPr lang="en-GB" sz="2800" dirty="0"/>
              <a:t>was 2 days shorter</a:t>
            </a:r>
            <a:r>
              <a:rPr lang="en-GB" sz="2800" b="0" baseline="30000" dirty="0"/>
              <a:t>1*</a:t>
            </a:r>
            <a:endParaRPr lang="en-GB" sz="2800" baseline="30000" dirty="0"/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123708" y="6308099"/>
            <a:ext cx="54309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HMO, human milk oligosaccharide;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6094836" y="6538932"/>
            <a:ext cx="54309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Hascoët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JM et al., Abstract at WCPGHAN 2021. * Randomised, clinical trial 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8400C42-780D-A546-957C-6D76757A3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544" y="5078966"/>
            <a:ext cx="3073357" cy="88013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GB" sz="1400" dirty="0">
                <a:solidFill>
                  <a:srgbClr val="5C5C5C"/>
                </a:solidFill>
              </a:rPr>
              <a:t>Faster progression to FEF may help reduce the risk of growth restriction and exacerbated gut immaturity</a:t>
            </a:r>
            <a:r>
              <a:rPr lang="en-GB" sz="1400" baseline="30000" dirty="0">
                <a:solidFill>
                  <a:srgbClr val="5C5C5C"/>
                </a:solidFill>
              </a:rPr>
              <a:t>1</a:t>
            </a:r>
            <a:r>
              <a:rPr lang="en-GB" sz="1400" dirty="0">
                <a:solidFill>
                  <a:srgbClr val="5C5C5C"/>
                </a:solidFill>
              </a:rPr>
              <a:t>  </a:t>
            </a:r>
            <a:endParaRPr lang="en-GB" sz="1400" baseline="30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98F4B26-B80F-1645-88C4-B7813341A0E1}"/>
              </a:ext>
            </a:extLst>
          </p:cNvPr>
          <p:cNvGrpSpPr/>
          <p:nvPr/>
        </p:nvGrpSpPr>
        <p:grpSpPr>
          <a:xfrm>
            <a:off x="5007828" y="2229182"/>
            <a:ext cx="6085305" cy="2849785"/>
            <a:chOff x="791686" y="2602947"/>
            <a:chExt cx="6085305" cy="2849785"/>
          </a:xfrm>
        </p:grpSpPr>
        <p:sp>
          <p:nvSpPr>
            <p:cNvPr id="20" name="Abgerundetes Rechteck 5">
              <a:extLst>
                <a:ext uri="{FF2B5EF4-FFF2-40B4-BE49-F238E27FC236}">
                  <a16:creationId xmlns:a16="http://schemas.microsoft.com/office/drawing/2014/main" id="{15948B31-DCDC-6246-B28A-D4BCCB462E83}"/>
                </a:ext>
              </a:extLst>
            </p:cNvPr>
            <p:cNvSpPr/>
            <p:nvPr/>
          </p:nvSpPr>
          <p:spPr>
            <a:xfrm>
              <a:off x="836227" y="2602947"/>
              <a:ext cx="3457876" cy="20126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4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Full enteral feeding^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7045D1F-E9C8-AA4B-AEBA-DD4EFC9E24BA}"/>
                </a:ext>
              </a:extLst>
            </p:cNvPr>
            <p:cNvCxnSpPr>
              <a:cxnSpLocks/>
            </p:cNvCxnSpPr>
            <p:nvPr/>
          </p:nvCxnSpPr>
          <p:spPr>
            <a:xfrm>
              <a:off x="919285" y="5144214"/>
              <a:ext cx="4554842" cy="0"/>
            </a:xfrm>
            <a:prstGeom prst="line">
              <a:avLst/>
            </a:prstGeom>
            <a:ln w="1270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D673111-391A-D445-961A-5B6136A43CE3}"/>
                </a:ext>
              </a:extLst>
            </p:cNvPr>
            <p:cNvSpPr/>
            <p:nvPr/>
          </p:nvSpPr>
          <p:spPr>
            <a:xfrm>
              <a:off x="919285" y="2970710"/>
              <a:ext cx="4142738" cy="883715"/>
            </a:xfrm>
            <a:prstGeom prst="roundRect">
              <a:avLst>
                <a:gd name="adj" fmla="val 83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/>
                <a:t>Placebo</a:t>
              </a:r>
            </a:p>
            <a:p>
              <a:r>
                <a:rPr lang="en-US" sz="1000" dirty="0"/>
                <a:t>(n=43)</a:t>
              </a: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190B90CE-0D19-4C47-9880-6164A6488DC9}"/>
                </a:ext>
              </a:extLst>
            </p:cNvPr>
            <p:cNvSpPr/>
            <p:nvPr/>
          </p:nvSpPr>
          <p:spPr>
            <a:xfrm>
              <a:off x="919285" y="4052264"/>
              <a:ext cx="3743837" cy="883715"/>
            </a:xfrm>
            <a:prstGeom prst="roundRect">
              <a:avLst>
                <a:gd name="adj" fmla="val 8334"/>
              </a:avLst>
            </a:prstGeom>
            <a:solidFill>
              <a:srgbClr val="33CC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b="1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HMO (2’FL, </a:t>
              </a:r>
              <a:r>
                <a:rPr lang="en-GB" sz="1200" b="1" dirty="0" err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LNnT</a:t>
              </a:r>
              <a:r>
                <a:rPr lang="en-GB" sz="1200" b="1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supplement </a:t>
              </a:r>
            </a:p>
            <a:p>
              <a:r>
                <a:rPr lang="en-US" sz="1000" dirty="0">
                  <a:solidFill>
                    <a:schemeClr val="bg2"/>
                  </a:solidFill>
                </a:rPr>
                <a:t>(n=43)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9E113A-9606-F34E-AB32-EED29DE19E28}"/>
                </a:ext>
              </a:extLst>
            </p:cNvPr>
            <p:cNvSpPr txBox="1"/>
            <p:nvPr/>
          </p:nvSpPr>
          <p:spPr>
            <a:xfrm>
              <a:off x="4346368" y="3222704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14,3</a:t>
              </a:r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14B9877-F5FF-7346-A750-13979314952F}"/>
                </a:ext>
              </a:extLst>
            </p:cNvPr>
            <p:cNvSpPr txBox="1"/>
            <p:nvPr/>
          </p:nvSpPr>
          <p:spPr>
            <a:xfrm>
              <a:off x="3875846" y="4309455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12,2</a:t>
              </a:r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919E0A-65C1-A044-B9A2-81EA976213AF}"/>
                </a:ext>
              </a:extLst>
            </p:cNvPr>
            <p:cNvSpPr txBox="1"/>
            <p:nvPr/>
          </p:nvSpPr>
          <p:spPr>
            <a:xfrm>
              <a:off x="791686" y="5206511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0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652AAFE-C6A9-3246-94FF-9F330E31F8C7}"/>
                </a:ext>
              </a:extLst>
            </p:cNvPr>
            <p:cNvSpPr txBox="1"/>
            <p:nvPr/>
          </p:nvSpPr>
          <p:spPr>
            <a:xfrm>
              <a:off x="2309967" y="5206511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5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E7FC77F-816E-8246-8C6F-2677BB299408}"/>
                </a:ext>
              </a:extLst>
            </p:cNvPr>
            <p:cNvSpPr txBox="1"/>
            <p:nvPr/>
          </p:nvSpPr>
          <p:spPr>
            <a:xfrm>
              <a:off x="3828248" y="5206511"/>
              <a:ext cx="3257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10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513C678-ADA3-AE47-A48B-1A39BF0ADB14}"/>
                </a:ext>
              </a:extLst>
            </p:cNvPr>
            <p:cNvSpPr txBox="1"/>
            <p:nvPr/>
          </p:nvSpPr>
          <p:spPr>
            <a:xfrm>
              <a:off x="5346528" y="5206511"/>
              <a:ext cx="3257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15</a:t>
              </a:r>
            </a:p>
          </p:txBody>
        </p:sp>
        <p:sp>
          <p:nvSpPr>
            <p:cNvPr id="42" name="Pfeil nach unten 19">
              <a:extLst>
                <a:ext uri="{FF2B5EF4-FFF2-40B4-BE49-F238E27FC236}">
                  <a16:creationId xmlns:a16="http://schemas.microsoft.com/office/drawing/2014/main" id="{33D8C431-D2C0-484C-A5BF-67C61B82DA15}"/>
                </a:ext>
              </a:extLst>
            </p:cNvPr>
            <p:cNvSpPr/>
            <p:nvPr/>
          </p:nvSpPr>
          <p:spPr>
            <a:xfrm rot="5400000">
              <a:off x="5361247" y="3436132"/>
              <a:ext cx="880470" cy="2151019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131B57-5B19-D640-AD55-F246766E51CC}"/>
                </a:ext>
              </a:extLst>
            </p:cNvPr>
            <p:cNvSpPr txBox="1"/>
            <p:nvPr/>
          </p:nvSpPr>
          <p:spPr>
            <a:xfrm>
              <a:off x="5028571" y="4317204"/>
              <a:ext cx="1762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2"/>
                  </a:solidFill>
                </a:rPr>
                <a:t>2 days shorter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AB366B-93DC-4249-9B0A-7E0FD442B8F3}"/>
              </a:ext>
            </a:extLst>
          </p:cNvPr>
          <p:cNvSpPr txBox="1"/>
          <p:nvPr/>
        </p:nvSpPr>
        <p:spPr>
          <a:xfrm>
            <a:off x="5007828" y="5274831"/>
            <a:ext cx="4442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latin typeface="Arial" panose="020B0604020202020204" pitchFamily="34" charset="0"/>
                <a:cs typeface="Arial" panose="020B0604020202020204" pitchFamily="34" charset="0"/>
              </a:rPr>
              <a:t>^Time to reach full enteral feeding is a reliable indicator of feeding tolerance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4005992-76D3-4144-A0F0-4F65B81DC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2537" y="1552431"/>
            <a:ext cx="3753137" cy="375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49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3823856-5122-5348-BE9C-D3FAAF8BA0C3}"/>
              </a:ext>
            </a:extLst>
          </p:cNvPr>
          <p:cNvSpPr/>
          <p:nvPr/>
        </p:nvSpPr>
        <p:spPr>
          <a:xfrm>
            <a:off x="6576447" y="2605745"/>
            <a:ext cx="4905214" cy="3410675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C3F7FD2A-233C-7A4F-9830-F0EA728591E2}"/>
              </a:ext>
            </a:extLst>
          </p:cNvPr>
          <p:cNvSpPr/>
          <p:nvPr/>
        </p:nvSpPr>
        <p:spPr>
          <a:xfrm>
            <a:off x="953146" y="2616916"/>
            <a:ext cx="4905214" cy="3410675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65677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 supplement (2’FL and </a:t>
            </a:r>
            <a:r>
              <a:rPr lang="en-GB" sz="2800" dirty="0" err="1"/>
              <a:t>LNnT</a:t>
            </a:r>
            <a:r>
              <a:rPr lang="en-GB" sz="2800" dirty="0"/>
              <a:t>) supports adequate growth, in line with preterm growth standards</a:t>
            </a:r>
            <a:r>
              <a:rPr lang="en-GB" sz="2800" b="0" baseline="30000" dirty="0"/>
              <a:t>^</a:t>
            </a:r>
            <a:r>
              <a:rPr lang="en-GB" sz="2800" dirty="0"/>
              <a:t> </a:t>
            </a:r>
            <a:endParaRPr lang="en-GB" sz="2800" baseline="30000" dirty="0"/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137518" y="6323597"/>
            <a:ext cx="54309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FEF, full enteral feeding; HMO, human milk oligosaccharide;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6137518" y="6538932"/>
            <a:ext cx="54309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Hascoët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JM et al., Abstract at WCPGHAN 2021. * Randomised, clinical trial </a:t>
            </a:r>
          </a:p>
        </p:txBody>
      </p:sp>
      <p:sp>
        <p:nvSpPr>
          <p:cNvPr id="24" name="Textfeld 17">
            <a:extLst>
              <a:ext uri="{FF2B5EF4-FFF2-40B4-BE49-F238E27FC236}">
                <a16:creationId xmlns:a16="http://schemas.microsoft.com/office/drawing/2014/main" id="{3FBA4A4E-C32E-2249-BCFB-D93A47178321}"/>
              </a:ext>
            </a:extLst>
          </p:cNvPr>
          <p:cNvSpPr txBox="1"/>
          <p:nvPr/>
        </p:nvSpPr>
        <p:spPr>
          <a:xfrm>
            <a:off x="4067988" y="6122536"/>
            <a:ext cx="750050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^Fenton growth standards for preterm infants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59F017-8A2E-7343-9856-3C9B9188F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16" y="3254888"/>
            <a:ext cx="4441879" cy="255723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1957B66-B493-5B48-9BE3-983AD3303604}"/>
              </a:ext>
            </a:extLst>
          </p:cNvPr>
          <p:cNvSpPr txBox="1"/>
          <p:nvPr/>
        </p:nvSpPr>
        <p:spPr>
          <a:xfrm>
            <a:off x="1297302" y="2805237"/>
            <a:ext cx="2287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Weight-for-age Z-scores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0376B63-9748-7E4E-8815-B8DEC8CBE4B0}"/>
              </a:ext>
            </a:extLst>
          </p:cNvPr>
          <p:cNvSpPr txBox="1"/>
          <p:nvPr/>
        </p:nvSpPr>
        <p:spPr>
          <a:xfrm>
            <a:off x="6788868" y="2805237"/>
            <a:ext cx="22894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Length-for-age Z-scores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9A372C0-248E-A44A-9206-5CC72BFDCEE3}"/>
              </a:ext>
            </a:extLst>
          </p:cNvPr>
          <p:cNvSpPr/>
          <p:nvPr/>
        </p:nvSpPr>
        <p:spPr>
          <a:xfrm>
            <a:off x="953146" y="1762196"/>
            <a:ext cx="10528515" cy="712846"/>
          </a:xfrm>
          <a:prstGeom prst="roundRect">
            <a:avLst>
              <a:gd name="adj" fmla="val 106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 HMO supplement supports early postnatal growth, which may have a positive impact on long-term growth and developmental outcomes</a:t>
            </a:r>
            <a:r>
              <a:rPr lang="en-GB" baseline="30000" dirty="0"/>
              <a:t>1*</a:t>
            </a:r>
            <a:r>
              <a:rPr lang="en-GB" dirty="0"/>
              <a:t>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5A5BD-75FE-BB4B-8DD4-1E49AB240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778" y="3252793"/>
            <a:ext cx="4445517" cy="255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3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C3F7FD2A-233C-7A4F-9830-F0EA728591E2}"/>
              </a:ext>
            </a:extLst>
          </p:cNvPr>
          <p:cNvSpPr/>
          <p:nvPr/>
        </p:nvSpPr>
        <p:spPr>
          <a:xfrm>
            <a:off x="5899638" y="1821695"/>
            <a:ext cx="5249008" cy="3761419"/>
          </a:xfrm>
          <a:prstGeom prst="roundRect">
            <a:avLst>
              <a:gd name="adj" fmla="val 27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65677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 supplement (2’FL and </a:t>
            </a:r>
            <a:r>
              <a:rPr lang="en-GB" sz="2800" dirty="0" err="1"/>
              <a:t>LNnT</a:t>
            </a:r>
            <a:r>
              <a:rPr lang="en-GB" sz="2800" dirty="0"/>
              <a:t>) supports adequate growth, in line with preterm growth standards</a:t>
            </a:r>
            <a:r>
              <a:rPr lang="en-GB" sz="2800" b="0" baseline="30000" dirty="0"/>
              <a:t>^</a:t>
            </a:r>
            <a:r>
              <a:rPr lang="en-GB" sz="2800" dirty="0"/>
              <a:t> </a:t>
            </a:r>
            <a:endParaRPr lang="en-GB" sz="2800" baseline="30000" dirty="0"/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137518" y="6323597"/>
            <a:ext cx="54309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FEF, full enteral feeding; HMO, human milk oligosaccharide;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6137518" y="6538932"/>
            <a:ext cx="54309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Hascoët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JM et al., Abstract at WCPGHAN 2021. * Randomised, clinical trial </a:t>
            </a:r>
          </a:p>
        </p:txBody>
      </p:sp>
      <p:sp>
        <p:nvSpPr>
          <p:cNvPr id="24" name="Textfeld 17">
            <a:extLst>
              <a:ext uri="{FF2B5EF4-FFF2-40B4-BE49-F238E27FC236}">
                <a16:creationId xmlns:a16="http://schemas.microsoft.com/office/drawing/2014/main" id="{3FBA4A4E-C32E-2249-BCFB-D93A47178321}"/>
              </a:ext>
            </a:extLst>
          </p:cNvPr>
          <p:cNvSpPr txBox="1"/>
          <p:nvPr/>
        </p:nvSpPr>
        <p:spPr>
          <a:xfrm>
            <a:off x="4067988" y="6122536"/>
            <a:ext cx="750050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^Fenton growth standards for preterm infants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957B66-B493-5B48-9BE3-983AD3303604}"/>
              </a:ext>
            </a:extLst>
          </p:cNvPr>
          <p:cNvSpPr txBox="1"/>
          <p:nvPr/>
        </p:nvSpPr>
        <p:spPr>
          <a:xfrm>
            <a:off x="6306178" y="2053978"/>
            <a:ext cx="3538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 circumference-for-age Z-scores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E1A3D5-2E6B-204C-9CA2-A4CC6927ADB2}"/>
              </a:ext>
            </a:extLst>
          </p:cNvPr>
          <p:cNvSpPr txBox="1"/>
          <p:nvPr/>
        </p:nvSpPr>
        <p:spPr>
          <a:xfrm>
            <a:off x="926124" y="4982813"/>
            <a:ext cx="42877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HMO supplement supports early postnatal growth, which may have a positive impact on long-term growth and developmental outcomes</a:t>
            </a:r>
            <a:r>
              <a:rPr lang="en-GB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1*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DDB93E-8D90-5E4F-8E7A-6393D7AC3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684" y="2587631"/>
            <a:ext cx="4561102" cy="26354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0034D4-DD31-4A42-BBF9-44DCA10F5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002" y="1875187"/>
            <a:ext cx="4147958" cy="295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18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80485" cy="1161575"/>
          </a:xfrm>
        </p:spPr>
        <p:txBody>
          <a:bodyPr>
            <a:noAutofit/>
          </a:bodyPr>
          <a:lstStyle/>
          <a:p>
            <a:r>
              <a:rPr lang="en-GB" sz="2800" dirty="0"/>
              <a:t>HMO supplement (2’FL and </a:t>
            </a:r>
            <a:r>
              <a:rPr lang="en-GB" sz="2800" dirty="0" err="1"/>
              <a:t>LNnT</a:t>
            </a:r>
            <a:r>
              <a:rPr lang="en-GB" sz="2800" dirty="0"/>
              <a:t>) supports adequate gastrointestinal tolerance</a:t>
            </a:r>
            <a:endParaRPr lang="en-GB" sz="2800" b="0" baseline="30000" dirty="0"/>
          </a:p>
        </p:txBody>
      </p:sp>
      <p:sp>
        <p:nvSpPr>
          <p:cNvPr id="9" name="Textfeld 27">
            <a:extLst>
              <a:ext uri="{FF2B5EF4-FFF2-40B4-BE49-F238E27FC236}">
                <a16:creationId xmlns:a16="http://schemas.microsoft.com/office/drawing/2014/main" id="{D4649611-62E2-084A-8643-8A9758F03B5E}"/>
              </a:ext>
            </a:extLst>
          </p:cNvPr>
          <p:cNvSpPr txBox="1"/>
          <p:nvPr/>
        </p:nvSpPr>
        <p:spPr>
          <a:xfrm>
            <a:off x="6137518" y="6323597"/>
            <a:ext cx="54309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FEF, full enteral feeding; HMO, human milk oligosaccharide;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48BBF2-5A7E-BE49-9762-05272874643C}"/>
              </a:ext>
            </a:extLst>
          </p:cNvPr>
          <p:cNvSpPr/>
          <p:nvPr/>
        </p:nvSpPr>
        <p:spPr>
          <a:xfrm>
            <a:off x="6137518" y="6538932"/>
            <a:ext cx="54309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Hascoët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JM et al., Abstract at WCPGHAN 2021. * Randomised, clinical trial </a:t>
            </a:r>
          </a:p>
        </p:txBody>
      </p:sp>
      <p:graphicFrame>
        <p:nvGraphicFramePr>
          <p:cNvPr id="11" name="Table 9">
            <a:extLst>
              <a:ext uri="{FF2B5EF4-FFF2-40B4-BE49-F238E27FC236}">
                <a16:creationId xmlns:a16="http://schemas.microsoft.com/office/drawing/2014/main" id="{59339F94-5C9B-274F-87FA-5A9911D9B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824861"/>
              </p:ext>
            </p:extLst>
          </p:nvPr>
        </p:nvGraphicFramePr>
        <p:xfrm>
          <a:off x="1918791" y="2166293"/>
          <a:ext cx="8354418" cy="307271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4126999">
                  <a:extLst>
                    <a:ext uri="{9D8B030D-6E8A-4147-A177-3AD203B41FA5}">
                      <a16:colId xmlns:a16="http://schemas.microsoft.com/office/drawing/2014/main" val="3854029643"/>
                    </a:ext>
                  </a:extLst>
                </a:gridCol>
                <a:gridCol w="2126057">
                  <a:extLst>
                    <a:ext uri="{9D8B030D-6E8A-4147-A177-3AD203B41FA5}">
                      <a16:colId xmlns:a16="http://schemas.microsoft.com/office/drawing/2014/main" val="3991693833"/>
                    </a:ext>
                  </a:extLst>
                </a:gridCol>
                <a:gridCol w="2101362">
                  <a:extLst>
                    <a:ext uri="{9D8B030D-6E8A-4147-A177-3AD203B41FA5}">
                      <a16:colId xmlns:a16="http://schemas.microsoft.com/office/drawing/2014/main" val="2973812175"/>
                    </a:ext>
                  </a:extLst>
                </a:gridCol>
              </a:tblGrid>
              <a:tr h="352076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HMO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bg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Range of means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Placebo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bg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Range of means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164352"/>
                  </a:ext>
                </a:extLst>
              </a:tr>
              <a:tr h="646259">
                <a:tc>
                  <a:txBody>
                    <a:bodyPr/>
                    <a:lstStyle/>
                    <a:p>
                      <a:pPr marL="144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Daily gastric residual volume </a:t>
                      </a:r>
                    </a:p>
                    <a:p>
                      <a:pPr marL="144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(in mL/kg/day)</a:t>
                      </a:r>
                    </a:p>
                  </a:txBody>
                  <a:tcPr marL="26907" marR="2690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0.05 - 3.06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0.07 - 3.29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6798383"/>
                  </a:ext>
                </a:extLst>
              </a:tr>
              <a:tr h="646259">
                <a:tc>
                  <a:txBody>
                    <a:bodyPr/>
                    <a:lstStyle/>
                    <a:p>
                      <a:pPr marL="144000">
                        <a:lnSpc>
                          <a:spcPct val="100000"/>
                        </a:lnSpc>
                      </a:pPr>
                      <a:r>
                        <a:rPr lang="en-GB" sz="1400" b="1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Daily stool frequency</a:t>
                      </a:r>
                    </a:p>
                  </a:txBody>
                  <a:tcPr marL="26907" marR="2690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3.09 - 4.17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3.11 - 4.20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0098814"/>
                  </a:ext>
                </a:extLst>
              </a:tr>
              <a:tr h="646259">
                <a:tc>
                  <a:txBody>
                    <a:bodyPr/>
                    <a:lstStyle/>
                    <a:p>
                      <a:pPr marL="144000">
                        <a:lnSpc>
                          <a:spcPct val="100000"/>
                        </a:lnSpc>
                      </a:pPr>
                      <a:r>
                        <a:rPr lang="en-GB" sz="1400" b="1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Stool consistency </a:t>
                      </a:r>
                    </a:p>
                    <a:p>
                      <a:pPr marL="144000">
                        <a:lnSpc>
                          <a:spcPct val="100000"/>
                        </a:lnSpc>
                      </a:pPr>
                      <a:r>
                        <a:rPr lang="en-GB" sz="1000" b="0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b="0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1=watery, 2=runny, 3=mushy soft, 4=formed, 5=hard)</a:t>
                      </a:r>
                      <a:endParaRPr lang="en-GB" sz="1000" b="0" i="0" dirty="0">
                        <a:solidFill>
                          <a:srgbClr val="63513D"/>
                        </a:solidFill>
                        <a:effectLst/>
                        <a:latin typeface="Arial" panose="020B0604020202020204" pitchFamily="34" charset="0"/>
                        <a:ea typeface="Linotype Univers 430" charset="0"/>
                        <a:cs typeface="Arial" panose="020B0604020202020204" pitchFamily="34" charset="0"/>
                      </a:endParaRPr>
                    </a:p>
                  </a:txBody>
                  <a:tcPr marL="26907" marR="2690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2.97 - 3.11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2.91 - 3.19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0000"/>
                        <a:lumOff val="8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73164"/>
                  </a:ext>
                </a:extLst>
              </a:tr>
              <a:tr h="646259">
                <a:tc>
                  <a:txBody>
                    <a:bodyPr/>
                    <a:lstStyle/>
                    <a:p>
                      <a:pPr marL="144000">
                        <a:lnSpc>
                          <a:spcPct val="100000"/>
                        </a:lnSpc>
                      </a:pPr>
                      <a:r>
                        <a:rPr lang="en-GB" sz="1400" b="1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Difference from stool consistency of 3 </a:t>
                      </a:r>
                    </a:p>
                    <a:p>
                      <a:pPr marL="144000">
                        <a:lnSpc>
                          <a:spcPct val="100000"/>
                        </a:lnSpc>
                      </a:pPr>
                      <a:r>
                        <a:rPr lang="en-GB" sz="1000" b="0" i="0" dirty="0">
                          <a:solidFill>
                            <a:srgbClr val="63513D"/>
                          </a:solidFill>
                          <a:effectLst/>
                          <a:latin typeface="Arial" panose="020B0604020202020204" pitchFamily="34" charset="0"/>
                          <a:ea typeface="Linotype Univers 430" charset="0"/>
                          <a:cs typeface="Arial" panose="020B0604020202020204" pitchFamily="34" charset="0"/>
                        </a:rPr>
                        <a:t>(mushy soft)</a:t>
                      </a:r>
                    </a:p>
                  </a:txBody>
                  <a:tcPr marL="26907" marR="2690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0.13 - 0.33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0.16 - 0.50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7358887"/>
                  </a:ext>
                </a:extLst>
              </a:tr>
            </a:tbl>
          </a:graphicData>
        </a:graphic>
      </p:graphicFrame>
      <p:sp>
        <p:nvSpPr>
          <p:cNvPr id="13" name="Abgerundetes Rechteck 5">
            <a:extLst>
              <a:ext uri="{FF2B5EF4-FFF2-40B4-BE49-F238E27FC236}">
                <a16:creationId xmlns:a16="http://schemas.microsoft.com/office/drawing/2014/main" id="{7F2E8723-72C6-A54F-9CB9-F0F527FCB174}"/>
              </a:ext>
            </a:extLst>
          </p:cNvPr>
          <p:cNvSpPr/>
          <p:nvPr/>
        </p:nvSpPr>
        <p:spPr>
          <a:xfrm>
            <a:off x="1846791" y="2195093"/>
            <a:ext cx="4295646" cy="300189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Gastrointestinal tolerance</a:t>
            </a:r>
            <a:r>
              <a:rPr lang="en-GB" sz="2000" baseline="30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GB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</a:p>
        </p:txBody>
      </p:sp>
    </p:spTree>
    <p:extLst>
      <p:ext uri="{BB962C8B-B14F-4D97-AF65-F5344CB8AC3E}">
        <p14:creationId xmlns:p14="http://schemas.microsoft.com/office/powerpoint/2010/main" val="12342903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592801" cy="1161575"/>
          </a:xfrm>
        </p:spPr>
        <p:txBody>
          <a:bodyPr>
            <a:noAutofit/>
          </a:bodyPr>
          <a:lstStyle/>
          <a:p>
            <a:r>
              <a:rPr lang="en-GB" dirty="0"/>
              <a:t>Takeaway message</a:t>
            </a:r>
            <a:endParaRPr lang="en-GB" baseline="30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2C0A2-62B0-9C48-9D02-1039636810FD}"/>
              </a:ext>
            </a:extLst>
          </p:cNvPr>
          <p:cNvSpPr txBox="1"/>
          <p:nvPr/>
        </p:nvSpPr>
        <p:spPr>
          <a:xfrm>
            <a:off x="6471139" y="6492875"/>
            <a:ext cx="52982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2’FL, 2-fucosyllactose; FEF, full enteral feeding; HMO, human milk oligosaccharide;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-N-</a:t>
            </a:r>
            <a:r>
              <a:rPr lang="de-CH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neotetraose</a:t>
            </a:r>
            <a:r>
              <a:rPr lang="de-CH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Abgerundetes Rechteck 9">
            <a:extLst>
              <a:ext uri="{FF2B5EF4-FFF2-40B4-BE49-F238E27FC236}">
                <a16:creationId xmlns:a16="http://schemas.microsoft.com/office/drawing/2014/main" id="{9FB19933-9DDF-734F-B9CD-6763BAF17A41}"/>
              </a:ext>
            </a:extLst>
          </p:cNvPr>
          <p:cNvSpPr/>
          <p:nvPr/>
        </p:nvSpPr>
        <p:spPr>
          <a:xfrm>
            <a:off x="6760615" y="1355136"/>
            <a:ext cx="4500052" cy="795677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18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</a:rPr>
              <a:t>Preterm infants are a vulnerable group of neonates which may have insufficient HMO intake.</a:t>
            </a:r>
          </a:p>
        </p:txBody>
      </p:sp>
      <p:sp>
        <p:nvSpPr>
          <p:cNvPr id="30" name="Abgerundetes Rechteck 9">
            <a:extLst>
              <a:ext uri="{FF2B5EF4-FFF2-40B4-BE49-F238E27FC236}">
                <a16:creationId xmlns:a16="http://schemas.microsoft.com/office/drawing/2014/main" id="{FBCDBC1E-626C-EA41-A852-250429EB8C0A}"/>
              </a:ext>
            </a:extLst>
          </p:cNvPr>
          <p:cNvSpPr/>
          <p:nvPr/>
        </p:nvSpPr>
        <p:spPr>
          <a:xfrm>
            <a:off x="6760615" y="2477332"/>
            <a:ext cx="4500052" cy="795677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18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Supplementing the HMO 2’FL and </a:t>
            </a:r>
            <a:r>
              <a:rPr lang="en-GB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promotes early full enteral feeding versus placebo.</a:t>
            </a: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Abgerundetes Rechteck 9">
            <a:extLst>
              <a:ext uri="{FF2B5EF4-FFF2-40B4-BE49-F238E27FC236}">
                <a16:creationId xmlns:a16="http://schemas.microsoft.com/office/drawing/2014/main" id="{71F8A85F-06DF-FF44-B838-007D0D223465}"/>
              </a:ext>
            </a:extLst>
          </p:cNvPr>
          <p:cNvSpPr/>
          <p:nvPr/>
        </p:nvSpPr>
        <p:spPr>
          <a:xfrm>
            <a:off x="6760615" y="3549128"/>
            <a:ext cx="4500052" cy="936472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18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Faster progression to full enteral feeding may help reduce the risk of growth restriction and exacerbated gut immunity.</a:t>
            </a:r>
          </a:p>
        </p:txBody>
      </p:sp>
      <p:sp>
        <p:nvSpPr>
          <p:cNvPr id="32" name="Abgerundetes Rechteck 9">
            <a:extLst>
              <a:ext uri="{FF2B5EF4-FFF2-40B4-BE49-F238E27FC236}">
                <a16:creationId xmlns:a16="http://schemas.microsoft.com/office/drawing/2014/main" id="{3C18FAE8-3BBA-DA47-A0B7-445DFC223B43}"/>
              </a:ext>
            </a:extLst>
          </p:cNvPr>
          <p:cNvSpPr/>
          <p:nvPr/>
        </p:nvSpPr>
        <p:spPr>
          <a:xfrm>
            <a:off x="6760614" y="4721724"/>
            <a:ext cx="4500052" cy="1035609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18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HMO supplement (2’FL and </a:t>
            </a:r>
            <a:r>
              <a:rPr lang="en-GB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LNnT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supports early postnatal growth, which may have a positive impact on long-term growth and developmental outcomes.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47D253-1D19-1B4F-9946-E17112C7E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1333" y="779877"/>
            <a:ext cx="5298245" cy="529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F6C06-BA09-F04C-BA9A-567CB1C44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517047"/>
            <a:ext cx="4820587" cy="1325563"/>
          </a:xfrm>
        </p:spPr>
        <p:txBody>
          <a:bodyPr/>
          <a:lstStyle/>
          <a:p>
            <a:r>
              <a:rPr lang="en-US" dirty="0"/>
              <a:t>Prematurity and Related Health Risks</a:t>
            </a:r>
          </a:p>
        </p:txBody>
      </p:sp>
    </p:spTree>
    <p:extLst>
      <p:ext uri="{BB962C8B-B14F-4D97-AF65-F5344CB8AC3E}">
        <p14:creationId xmlns:p14="http://schemas.microsoft.com/office/powerpoint/2010/main" val="138117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Definition of Preterm Birth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D567F-FD7A-B843-B887-2BF815EC5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569" y="1942310"/>
            <a:ext cx="10515600" cy="3370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600" b="1" dirty="0">
                <a:solidFill>
                  <a:schemeClr val="accent1"/>
                </a:solidFill>
              </a:rPr>
              <a:t>Preterm birth: </a:t>
            </a:r>
            <a:r>
              <a:rPr lang="en-GB" sz="1600" dirty="0">
                <a:solidFill>
                  <a:srgbClr val="5C5C5C"/>
                </a:solidFill>
              </a:rPr>
              <a:t>when a baby is born too early, before 37 weeks of pregnancy have been completed</a:t>
            </a:r>
            <a:r>
              <a:rPr lang="en-GB" sz="1600" baseline="30000" dirty="0">
                <a:solidFill>
                  <a:srgbClr val="5C5C5C"/>
                </a:solidFill>
              </a:rPr>
              <a:t>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9702534" y="6447907"/>
            <a:ext cx="1967205" cy="21544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WHO 2018 (fact sheet preterm birth)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A54498F7-7872-7843-B894-EEBCBC8EF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762256"/>
              </p:ext>
            </p:extLst>
          </p:nvPr>
        </p:nvGraphicFramePr>
        <p:xfrm>
          <a:off x="2744927" y="2530953"/>
          <a:ext cx="6446486" cy="298524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40677">
                  <a:extLst>
                    <a:ext uri="{9D8B030D-6E8A-4147-A177-3AD203B41FA5}">
                      <a16:colId xmlns:a16="http://schemas.microsoft.com/office/drawing/2014/main" val="3854029643"/>
                    </a:ext>
                  </a:extLst>
                </a:gridCol>
                <a:gridCol w="2505809">
                  <a:extLst>
                    <a:ext uri="{9D8B030D-6E8A-4147-A177-3AD203B41FA5}">
                      <a16:colId xmlns:a16="http://schemas.microsoft.com/office/drawing/2014/main" val="3991693833"/>
                    </a:ext>
                  </a:extLst>
                </a:gridCol>
              </a:tblGrid>
              <a:tr h="491849">
                <a:tc>
                  <a:txBody>
                    <a:bodyPr/>
                    <a:lstStyle/>
                    <a:p>
                      <a:r>
                        <a:rPr lang="en-US" sz="1600" dirty="0"/>
                        <a:t>Terminology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Gestational 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164352"/>
                  </a:ext>
                </a:extLst>
              </a:tr>
              <a:tr h="4986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5C5C5C"/>
                          </a:solidFill>
                        </a:rPr>
                        <a:t>Term</a:t>
                      </a:r>
                      <a:endParaRPr lang="en-US" sz="1400" b="1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solidFill>
                            <a:srgbClr val="5C5C5C"/>
                          </a:solidFill>
                        </a:rPr>
                        <a:t>37 – 40 weeks</a:t>
                      </a:r>
                      <a:endParaRPr lang="en-US" sz="1400" b="0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6798383"/>
                  </a:ext>
                </a:extLst>
              </a:tr>
              <a:tr h="4986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5C5C5C"/>
                          </a:solidFill>
                        </a:rPr>
                        <a:t>Preterm</a:t>
                      </a:r>
                      <a:endParaRPr lang="en-US" sz="1400" b="1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solidFill>
                            <a:srgbClr val="5C5C5C"/>
                          </a:solidFill>
                        </a:rPr>
                        <a:t>&lt; 37 weeks</a:t>
                      </a:r>
                      <a:endParaRPr lang="en-US" sz="1400" b="0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0098814"/>
                  </a:ext>
                </a:extLst>
              </a:tr>
              <a:tr h="4986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5C5C5C"/>
                          </a:solidFill>
                        </a:rPr>
                        <a:t>Moderate / late preterm</a:t>
                      </a:r>
                      <a:endParaRPr lang="en-US" sz="1400" b="1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solidFill>
                            <a:srgbClr val="5C5C5C"/>
                          </a:solidFill>
                        </a:rPr>
                        <a:t>32 - 37 weeks</a:t>
                      </a:r>
                      <a:endParaRPr lang="en-US" sz="1400" b="0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3373164"/>
                  </a:ext>
                </a:extLst>
              </a:tr>
              <a:tr h="4986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5C5C5C"/>
                          </a:solidFill>
                        </a:rPr>
                        <a:t>Very preterm</a:t>
                      </a:r>
                      <a:endParaRPr lang="en-US" sz="1400" b="1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solidFill>
                            <a:srgbClr val="5C5C5C"/>
                          </a:solidFill>
                        </a:rPr>
                        <a:t>28 - 32 weeks</a:t>
                      </a:r>
                      <a:endParaRPr lang="en-US" sz="1400" b="0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7358887"/>
                  </a:ext>
                </a:extLst>
              </a:tr>
              <a:tr h="4986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5C5C5C"/>
                          </a:solidFill>
                        </a:rPr>
                        <a:t>Extremely preterm</a:t>
                      </a:r>
                      <a:endParaRPr lang="en-US" sz="1400" b="1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solidFill>
                            <a:srgbClr val="5C5C5C"/>
                          </a:solidFill>
                        </a:rPr>
                        <a:t>&lt; 28 weeks</a:t>
                      </a:r>
                      <a:endParaRPr lang="en-US" sz="1400" b="0" dirty="0">
                        <a:solidFill>
                          <a:srgbClr val="5C5C5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1444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66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7AD03E39-6964-0143-B955-ABCAFE972E3D}"/>
              </a:ext>
            </a:extLst>
          </p:cNvPr>
          <p:cNvSpPr/>
          <p:nvPr/>
        </p:nvSpPr>
        <p:spPr>
          <a:xfrm>
            <a:off x="7978769" y="5155737"/>
            <a:ext cx="2526155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90A41AF-F4F0-794D-A058-43D97F43D62B}"/>
              </a:ext>
            </a:extLst>
          </p:cNvPr>
          <p:cNvSpPr/>
          <p:nvPr/>
        </p:nvSpPr>
        <p:spPr>
          <a:xfrm>
            <a:off x="7978769" y="2412778"/>
            <a:ext cx="2526155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Feeding difficulties / metabolic disturbances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D46F68B0-A40D-7D4B-9880-3B9BC68653DD}"/>
              </a:ext>
            </a:extLst>
          </p:cNvPr>
          <p:cNvSpPr/>
          <p:nvPr/>
        </p:nvSpPr>
        <p:spPr>
          <a:xfrm>
            <a:off x="4796506" y="5155737"/>
            <a:ext cx="2594549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7DD647-D400-5F45-86F7-74C500DFA708}"/>
              </a:ext>
            </a:extLst>
          </p:cNvPr>
          <p:cNvSpPr txBox="1"/>
          <p:nvPr/>
        </p:nvSpPr>
        <p:spPr>
          <a:xfrm>
            <a:off x="5079501" y="5338791"/>
            <a:ext cx="208757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Feeding intolerance</a:t>
            </a:r>
          </a:p>
        </p:txBody>
      </p:sp>
      <p:sp>
        <p:nvSpPr>
          <p:cNvPr id="90" name="Textfeld 9">
            <a:extLst>
              <a:ext uri="{FF2B5EF4-FFF2-40B4-BE49-F238E27FC236}">
                <a16:creationId xmlns:a16="http://schemas.microsoft.com/office/drawing/2014/main" id="{96ABFDD4-34F3-E649-A160-AD42A3962349}"/>
              </a:ext>
            </a:extLst>
          </p:cNvPr>
          <p:cNvSpPr txBox="1"/>
          <p:nvPr/>
        </p:nvSpPr>
        <p:spPr>
          <a:xfrm>
            <a:off x="8213349" y="5364699"/>
            <a:ext cx="2116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592801" cy="1161575"/>
          </a:xfrm>
        </p:spPr>
        <p:txBody>
          <a:bodyPr>
            <a:noAutofit/>
          </a:bodyPr>
          <a:lstStyle/>
          <a:p>
            <a:r>
              <a:rPr lang="en-GB" sz="2800" dirty="0"/>
              <a:t>Preterm babies face specific health risks related to their immaturity / developmental needs</a:t>
            </a:r>
            <a:r>
              <a:rPr lang="en-GB" sz="2800" baseline="30000" dirty="0"/>
              <a:t>1-2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7112081" y="6363270"/>
            <a:ext cx="4557658" cy="38472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lang="en-GB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NEC, necrotising </a:t>
            </a:r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enterocolitis</a:t>
            </a:r>
          </a:p>
          <a:p>
            <a:pPr algn="r"/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1. WHO 2012; 2. WHO 2020 (Born too soon: the global action report on preterm birth)</a:t>
            </a:r>
            <a:endParaRPr lang="en-GB" sz="900" dirty="0">
              <a:solidFill>
                <a:schemeClr val="tx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D470BD02-E787-1343-B33F-5276959C9FD4}"/>
              </a:ext>
            </a:extLst>
          </p:cNvPr>
          <p:cNvSpPr/>
          <p:nvPr/>
        </p:nvSpPr>
        <p:spPr>
          <a:xfrm>
            <a:off x="1668613" y="4241418"/>
            <a:ext cx="2528441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3FC86E17-2C28-334C-8757-04AF8FD31B55}"/>
              </a:ext>
            </a:extLst>
          </p:cNvPr>
          <p:cNvSpPr/>
          <p:nvPr/>
        </p:nvSpPr>
        <p:spPr>
          <a:xfrm>
            <a:off x="1668613" y="2412778"/>
            <a:ext cx="2528441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CDF7DBB-60B1-8A4F-8F34-07779F30349E}"/>
              </a:ext>
            </a:extLst>
          </p:cNvPr>
          <p:cNvSpPr txBox="1"/>
          <p:nvPr/>
        </p:nvSpPr>
        <p:spPr>
          <a:xfrm>
            <a:off x="1785872" y="2493195"/>
            <a:ext cx="230668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Respiratory Distress Syndrome</a:t>
            </a:r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9B422237-82E2-2141-BBAF-0BE9638D02BB}"/>
              </a:ext>
            </a:extLst>
          </p:cNvPr>
          <p:cNvSpPr/>
          <p:nvPr/>
        </p:nvSpPr>
        <p:spPr>
          <a:xfrm>
            <a:off x="1668613" y="3327098"/>
            <a:ext cx="2528441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73D8E39-942A-E149-8979-31F0460D2EBA}"/>
              </a:ext>
            </a:extLst>
          </p:cNvPr>
          <p:cNvSpPr txBox="1"/>
          <p:nvPr/>
        </p:nvSpPr>
        <p:spPr>
          <a:xfrm>
            <a:off x="1811037" y="3407515"/>
            <a:ext cx="230668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Jaundice and higher risk for the brain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65C98FB2-BD60-824A-9817-232343491DD8}"/>
              </a:ext>
            </a:extLst>
          </p:cNvPr>
          <p:cNvSpPr/>
          <p:nvPr/>
        </p:nvSpPr>
        <p:spPr>
          <a:xfrm>
            <a:off x="1668613" y="5155737"/>
            <a:ext cx="2528441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feld 10">
            <a:extLst>
              <a:ext uri="{FF2B5EF4-FFF2-40B4-BE49-F238E27FC236}">
                <a16:creationId xmlns:a16="http://schemas.microsoft.com/office/drawing/2014/main" id="{E248C3EF-85D2-2E45-804F-7502C2283B7A}"/>
              </a:ext>
            </a:extLst>
          </p:cNvPr>
          <p:cNvSpPr txBox="1"/>
          <p:nvPr/>
        </p:nvSpPr>
        <p:spPr>
          <a:xfrm>
            <a:off x="1903678" y="5249902"/>
            <a:ext cx="20811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Retinopathy of prematurity</a:t>
            </a:r>
          </a:p>
        </p:txBody>
      </p:sp>
      <p:sp>
        <p:nvSpPr>
          <p:cNvPr id="94" name="Textfeld 14">
            <a:extLst>
              <a:ext uri="{FF2B5EF4-FFF2-40B4-BE49-F238E27FC236}">
                <a16:creationId xmlns:a16="http://schemas.microsoft.com/office/drawing/2014/main" id="{113955CF-A802-2442-864A-8CCD60D44E0B}"/>
              </a:ext>
            </a:extLst>
          </p:cNvPr>
          <p:cNvSpPr txBox="1"/>
          <p:nvPr/>
        </p:nvSpPr>
        <p:spPr>
          <a:xfrm>
            <a:off x="1734758" y="4424077"/>
            <a:ext cx="240787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Anaemia of prematurity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FE191805-EE20-A547-80D6-4CE69EDFE997}"/>
              </a:ext>
            </a:extLst>
          </p:cNvPr>
          <p:cNvSpPr/>
          <p:nvPr/>
        </p:nvSpPr>
        <p:spPr>
          <a:xfrm>
            <a:off x="7978769" y="4241418"/>
            <a:ext cx="2526155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3A89A9ED-1FA7-FD42-A761-D800531EB72E}"/>
              </a:ext>
            </a:extLst>
          </p:cNvPr>
          <p:cNvSpPr/>
          <p:nvPr/>
        </p:nvSpPr>
        <p:spPr>
          <a:xfrm>
            <a:off x="7978769" y="3327098"/>
            <a:ext cx="2526155" cy="684055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B1255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feld 8">
            <a:extLst>
              <a:ext uri="{FF2B5EF4-FFF2-40B4-BE49-F238E27FC236}">
                <a16:creationId xmlns:a16="http://schemas.microsoft.com/office/drawing/2014/main" id="{27071000-68DE-0F4F-B926-F5C4BF35034C}"/>
              </a:ext>
            </a:extLst>
          </p:cNvPr>
          <p:cNvSpPr txBox="1"/>
          <p:nvPr/>
        </p:nvSpPr>
        <p:spPr>
          <a:xfrm>
            <a:off x="8051540" y="4443999"/>
            <a:ext cx="2405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Brain injury</a:t>
            </a:r>
          </a:p>
        </p:txBody>
      </p:sp>
      <p:sp>
        <p:nvSpPr>
          <p:cNvPr id="93" name="Textfeld 12">
            <a:extLst>
              <a:ext uri="{FF2B5EF4-FFF2-40B4-BE49-F238E27FC236}">
                <a16:creationId xmlns:a16="http://schemas.microsoft.com/office/drawing/2014/main" id="{C71D252A-FA77-664D-9ED5-6B401CCE1C25}"/>
              </a:ext>
            </a:extLst>
          </p:cNvPr>
          <p:cNvSpPr txBox="1"/>
          <p:nvPr/>
        </p:nvSpPr>
        <p:spPr>
          <a:xfrm>
            <a:off x="8047220" y="3521386"/>
            <a:ext cx="2405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Infections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15F9E82-80F8-3F4F-9CF1-E96C067FD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9628" y="1663715"/>
            <a:ext cx="3276567" cy="327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89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31C105-7D5D-5748-9C8D-816FAAD47953}"/>
              </a:ext>
            </a:extLst>
          </p:cNvPr>
          <p:cNvSpPr/>
          <p:nvPr/>
        </p:nvSpPr>
        <p:spPr>
          <a:xfrm>
            <a:off x="0" y="1832365"/>
            <a:ext cx="12192000" cy="41813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7030981" cy="1161575"/>
          </a:xfrm>
        </p:spPr>
        <p:txBody>
          <a:bodyPr>
            <a:noAutofit/>
          </a:bodyPr>
          <a:lstStyle/>
          <a:p>
            <a:r>
              <a:rPr lang="en-GB" sz="2800" dirty="0"/>
              <a:t>An immature GI system leads to specific health risks in preterm infants</a:t>
            </a:r>
            <a:r>
              <a:rPr lang="en-GB" sz="2800" b="0" baseline="30000" dirty="0"/>
              <a:t>1-5</a:t>
            </a:r>
            <a:endParaRPr lang="en-GB" sz="2800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5842503" y="6440213"/>
            <a:ext cx="5827236" cy="2308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Neu J, 2007; 2. Neu J, 2008; 3. Blackburn ST, 2013; 4. Omari TI and Rudolph CD, 2011; 5. Premji SS, 1998</a:t>
            </a:r>
            <a:endParaRPr lang="en-GB" sz="900" dirty="0">
              <a:solidFill>
                <a:schemeClr val="tx1">
                  <a:lumMod val="60000"/>
                  <a:lumOff val="40000"/>
                </a:schemeClr>
              </a:solidFill>
              <a:latin typeface="Verdana Pro" panose="020B0604030504040204" pitchFamily="34" charset="0"/>
            </a:endParaRPr>
          </a:p>
        </p:txBody>
      </p:sp>
      <p:sp>
        <p:nvSpPr>
          <p:cNvPr id="23" name="Abgerundetes Rechteck 9">
            <a:extLst>
              <a:ext uri="{FF2B5EF4-FFF2-40B4-BE49-F238E27FC236}">
                <a16:creationId xmlns:a16="http://schemas.microsoft.com/office/drawing/2014/main" id="{170D3F3A-60A9-C14D-B82F-50642FC7E6E2}"/>
              </a:ext>
            </a:extLst>
          </p:cNvPr>
          <p:cNvSpPr/>
          <p:nvPr/>
        </p:nvSpPr>
        <p:spPr>
          <a:xfrm>
            <a:off x="930892" y="3304310"/>
            <a:ext cx="3092495" cy="1429133"/>
          </a:xfrm>
          <a:prstGeom prst="roundRect">
            <a:avLst>
              <a:gd name="adj" fmla="val 10129"/>
            </a:avLst>
          </a:prstGeom>
          <a:solidFill>
            <a:schemeClr val="bg1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vulnerability to </a:t>
            </a:r>
            <a:b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antigens and pathogens</a:t>
            </a:r>
          </a:p>
        </p:txBody>
      </p:sp>
      <p:sp>
        <p:nvSpPr>
          <p:cNvPr id="24" name="Abgerundetes Rechteck 9">
            <a:extLst>
              <a:ext uri="{FF2B5EF4-FFF2-40B4-BE49-F238E27FC236}">
                <a16:creationId xmlns:a16="http://schemas.microsoft.com/office/drawing/2014/main" id="{E91232D4-9644-A24C-8D8D-56F07C04828A}"/>
              </a:ext>
            </a:extLst>
          </p:cNvPr>
          <p:cNvSpPr/>
          <p:nvPr/>
        </p:nvSpPr>
        <p:spPr>
          <a:xfrm>
            <a:off x="4623992" y="3304310"/>
            <a:ext cx="3092497" cy="1429133"/>
          </a:xfrm>
          <a:prstGeom prst="roundRect">
            <a:avLst>
              <a:gd name="adj" fmla="val 10596"/>
            </a:avLst>
          </a:prstGeom>
          <a:solidFill>
            <a:schemeClr val="bg1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Immature digestion of lactose, protein and fat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glucose absorption</a:t>
            </a:r>
          </a:p>
        </p:txBody>
      </p:sp>
      <p:sp>
        <p:nvSpPr>
          <p:cNvPr id="25" name="Abgerundetes Rechteck 9">
            <a:extLst>
              <a:ext uri="{FF2B5EF4-FFF2-40B4-BE49-F238E27FC236}">
                <a16:creationId xmlns:a16="http://schemas.microsoft.com/office/drawing/2014/main" id="{2F36F682-4031-FE4F-9CD6-50E8AE0902B1}"/>
              </a:ext>
            </a:extLst>
          </p:cNvPr>
          <p:cNvSpPr/>
          <p:nvPr/>
        </p:nvSpPr>
        <p:spPr>
          <a:xfrm>
            <a:off x="8320091" y="3304310"/>
            <a:ext cx="3092497" cy="1429133"/>
          </a:xfrm>
          <a:prstGeom prst="roundRect">
            <a:avLst>
              <a:gd name="adj" fmla="val 9195"/>
            </a:avLst>
          </a:prstGeom>
          <a:solidFill>
            <a:schemeClr val="bg1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Poor suck-swallow-coordination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Inefficient oesophageal motility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Delayed gastric emptying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Slow intestinal transit</a:t>
            </a:r>
            <a:endParaRPr lang="en-GB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Abgerundetes Rechteck 13">
            <a:extLst>
              <a:ext uri="{FF2B5EF4-FFF2-40B4-BE49-F238E27FC236}">
                <a16:creationId xmlns:a16="http://schemas.microsoft.com/office/drawing/2014/main" id="{675E13B0-CF23-9641-91BC-7FE809293A59}"/>
              </a:ext>
            </a:extLst>
          </p:cNvPr>
          <p:cNvSpPr/>
          <p:nvPr/>
        </p:nvSpPr>
        <p:spPr>
          <a:xfrm>
            <a:off x="933889" y="4995792"/>
            <a:ext cx="3086501" cy="681925"/>
          </a:xfrm>
          <a:prstGeom prst="roundRect">
            <a:avLst/>
          </a:prstGeom>
          <a:solidFill>
            <a:srgbClr val="B1255F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Infection, allergy, NEC</a:t>
            </a:r>
          </a:p>
        </p:txBody>
      </p:sp>
      <p:sp>
        <p:nvSpPr>
          <p:cNvPr id="33" name="Abgerundetes Rechteck 13">
            <a:extLst>
              <a:ext uri="{FF2B5EF4-FFF2-40B4-BE49-F238E27FC236}">
                <a16:creationId xmlns:a16="http://schemas.microsoft.com/office/drawing/2014/main" id="{3D42B893-AE92-BD41-8D5E-67F4A56223EE}"/>
              </a:ext>
            </a:extLst>
          </p:cNvPr>
          <p:cNvSpPr/>
          <p:nvPr/>
        </p:nvSpPr>
        <p:spPr>
          <a:xfrm>
            <a:off x="4626989" y="4995792"/>
            <a:ext cx="3086503" cy="681925"/>
          </a:xfrm>
          <a:prstGeom prst="roundRect">
            <a:avLst/>
          </a:prstGeom>
          <a:solidFill>
            <a:srgbClr val="B1255F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Feeding difficulties, risk of insufficient nutrient intakes</a:t>
            </a:r>
          </a:p>
        </p:txBody>
      </p:sp>
      <p:sp>
        <p:nvSpPr>
          <p:cNvPr id="37" name="Abgerundetes Rechteck 13">
            <a:extLst>
              <a:ext uri="{FF2B5EF4-FFF2-40B4-BE49-F238E27FC236}">
                <a16:creationId xmlns:a16="http://schemas.microsoft.com/office/drawing/2014/main" id="{9D41952C-37B3-5A4F-93E2-B9805702C64F}"/>
              </a:ext>
            </a:extLst>
          </p:cNvPr>
          <p:cNvSpPr/>
          <p:nvPr/>
        </p:nvSpPr>
        <p:spPr>
          <a:xfrm>
            <a:off x="8323088" y="4985704"/>
            <a:ext cx="3086503" cy="681925"/>
          </a:xfrm>
          <a:prstGeom prst="roundRect">
            <a:avLst/>
          </a:prstGeom>
          <a:solidFill>
            <a:srgbClr val="B1255F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Feeding intolerance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1AA2E-2BDE-8B44-97D3-EF937217D43C}"/>
              </a:ext>
            </a:extLst>
          </p:cNvPr>
          <p:cNvSpPr txBox="1"/>
          <p:nvPr/>
        </p:nvSpPr>
        <p:spPr>
          <a:xfrm>
            <a:off x="841182" y="1919128"/>
            <a:ext cx="2513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Gastrointestinal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8910650" y="6186298"/>
            <a:ext cx="27590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9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GI, gastrointestinal; NEC, necrotising enterocolitis</a:t>
            </a:r>
            <a:r>
              <a:rPr lang="en-GB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7" name="Pfeil nach unten 19">
            <a:extLst>
              <a:ext uri="{FF2B5EF4-FFF2-40B4-BE49-F238E27FC236}">
                <a16:creationId xmlns:a16="http://schemas.microsoft.com/office/drawing/2014/main" id="{9E425144-038D-F848-A097-2EFB6F64FB57}"/>
              </a:ext>
            </a:extLst>
          </p:cNvPr>
          <p:cNvSpPr/>
          <p:nvPr/>
        </p:nvSpPr>
        <p:spPr>
          <a:xfrm>
            <a:off x="2241566" y="4740117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Pfeil nach unten 19">
            <a:extLst>
              <a:ext uri="{FF2B5EF4-FFF2-40B4-BE49-F238E27FC236}">
                <a16:creationId xmlns:a16="http://schemas.microsoft.com/office/drawing/2014/main" id="{0FCB511A-7C20-3746-9951-F895B487D39E}"/>
              </a:ext>
            </a:extLst>
          </p:cNvPr>
          <p:cNvSpPr/>
          <p:nvPr/>
        </p:nvSpPr>
        <p:spPr>
          <a:xfrm>
            <a:off x="5934667" y="4740117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Pfeil nach unten 19">
            <a:extLst>
              <a:ext uri="{FF2B5EF4-FFF2-40B4-BE49-F238E27FC236}">
                <a16:creationId xmlns:a16="http://schemas.microsoft.com/office/drawing/2014/main" id="{B77A6099-45DD-BA4F-A0B9-BE31912CD44B}"/>
              </a:ext>
            </a:extLst>
          </p:cNvPr>
          <p:cNvSpPr/>
          <p:nvPr/>
        </p:nvSpPr>
        <p:spPr>
          <a:xfrm>
            <a:off x="9630766" y="4740117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Pfeil nach unten 19">
            <a:extLst>
              <a:ext uri="{FF2B5EF4-FFF2-40B4-BE49-F238E27FC236}">
                <a16:creationId xmlns:a16="http://schemas.microsoft.com/office/drawing/2014/main" id="{EAEB5F8D-4A4F-4743-B407-6DADF83B4444}"/>
              </a:ext>
            </a:extLst>
          </p:cNvPr>
          <p:cNvSpPr/>
          <p:nvPr/>
        </p:nvSpPr>
        <p:spPr>
          <a:xfrm>
            <a:off x="2241566" y="3046916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bgerundetes Rechteck 5">
            <a:extLst>
              <a:ext uri="{FF2B5EF4-FFF2-40B4-BE49-F238E27FC236}">
                <a16:creationId xmlns:a16="http://schemas.microsoft.com/office/drawing/2014/main" id="{7B887A1F-9E7A-9745-873C-4A4C68C26F75}"/>
              </a:ext>
            </a:extLst>
          </p:cNvPr>
          <p:cNvSpPr/>
          <p:nvPr/>
        </p:nvSpPr>
        <p:spPr>
          <a:xfrm>
            <a:off x="930891" y="2385013"/>
            <a:ext cx="3092496" cy="6819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Immature gut barrier</a:t>
            </a:r>
          </a:p>
        </p:txBody>
      </p:sp>
      <p:sp>
        <p:nvSpPr>
          <p:cNvPr id="30" name="Pfeil nach unten 19">
            <a:extLst>
              <a:ext uri="{FF2B5EF4-FFF2-40B4-BE49-F238E27FC236}">
                <a16:creationId xmlns:a16="http://schemas.microsoft.com/office/drawing/2014/main" id="{8A695920-3477-5C49-A38A-C42B6C609713}"/>
              </a:ext>
            </a:extLst>
          </p:cNvPr>
          <p:cNvSpPr/>
          <p:nvPr/>
        </p:nvSpPr>
        <p:spPr>
          <a:xfrm>
            <a:off x="5934667" y="3046916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bgerundetes Rechteck 5">
            <a:extLst>
              <a:ext uri="{FF2B5EF4-FFF2-40B4-BE49-F238E27FC236}">
                <a16:creationId xmlns:a16="http://schemas.microsoft.com/office/drawing/2014/main" id="{10E65E39-3F95-864E-AACF-B309EAF27685}"/>
              </a:ext>
            </a:extLst>
          </p:cNvPr>
          <p:cNvSpPr/>
          <p:nvPr/>
        </p:nvSpPr>
        <p:spPr>
          <a:xfrm>
            <a:off x="4623992" y="2385013"/>
            <a:ext cx="3092496" cy="6819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Inefficient digestion</a:t>
            </a:r>
            <a:b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and absorption</a:t>
            </a:r>
          </a:p>
        </p:txBody>
      </p:sp>
      <p:sp>
        <p:nvSpPr>
          <p:cNvPr id="34" name="Pfeil nach unten 19">
            <a:extLst>
              <a:ext uri="{FF2B5EF4-FFF2-40B4-BE49-F238E27FC236}">
                <a16:creationId xmlns:a16="http://schemas.microsoft.com/office/drawing/2014/main" id="{AFCE7ABD-24AF-EB49-8D38-5870C589C0C2}"/>
              </a:ext>
            </a:extLst>
          </p:cNvPr>
          <p:cNvSpPr/>
          <p:nvPr/>
        </p:nvSpPr>
        <p:spPr>
          <a:xfrm>
            <a:off x="9630766" y="3046916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bgerundetes Rechteck 5">
            <a:extLst>
              <a:ext uri="{FF2B5EF4-FFF2-40B4-BE49-F238E27FC236}">
                <a16:creationId xmlns:a16="http://schemas.microsoft.com/office/drawing/2014/main" id="{459BC08F-B352-8C47-BA2A-DEC9FAC97DF9}"/>
              </a:ext>
            </a:extLst>
          </p:cNvPr>
          <p:cNvSpPr/>
          <p:nvPr/>
        </p:nvSpPr>
        <p:spPr>
          <a:xfrm>
            <a:off x="8320091" y="2385013"/>
            <a:ext cx="3092496" cy="6819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Immature GI motor functions</a:t>
            </a:r>
          </a:p>
        </p:txBody>
      </p:sp>
    </p:spTree>
    <p:extLst>
      <p:ext uri="{BB962C8B-B14F-4D97-AF65-F5344CB8AC3E}">
        <p14:creationId xmlns:p14="http://schemas.microsoft.com/office/powerpoint/2010/main" val="323566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feil nach unten 19">
            <a:extLst>
              <a:ext uri="{FF2B5EF4-FFF2-40B4-BE49-F238E27FC236}">
                <a16:creationId xmlns:a16="http://schemas.microsoft.com/office/drawing/2014/main" id="{C85B1DBB-2419-0A4A-A92E-A19C1663702F}"/>
              </a:ext>
            </a:extLst>
          </p:cNvPr>
          <p:cNvSpPr/>
          <p:nvPr/>
        </p:nvSpPr>
        <p:spPr>
          <a:xfrm rot="16200000">
            <a:off x="3675357" y="3511581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Abgerundetes Rechteck 9">
            <a:extLst>
              <a:ext uri="{FF2B5EF4-FFF2-40B4-BE49-F238E27FC236}">
                <a16:creationId xmlns:a16="http://schemas.microsoft.com/office/drawing/2014/main" id="{C151EA72-2566-8B4F-8E18-6894F406F0AC}"/>
              </a:ext>
            </a:extLst>
          </p:cNvPr>
          <p:cNvSpPr/>
          <p:nvPr/>
        </p:nvSpPr>
        <p:spPr>
          <a:xfrm>
            <a:off x="859972" y="2870637"/>
            <a:ext cx="2893415" cy="3002624"/>
          </a:xfrm>
          <a:prstGeom prst="roundRect">
            <a:avLst>
              <a:gd name="adj" fmla="val 3823"/>
            </a:avLst>
          </a:prstGeom>
          <a:solidFill>
            <a:schemeClr val="bg2"/>
          </a:solidFill>
          <a:ln w="19050">
            <a:solidFill>
              <a:srgbClr val="B125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0000" rIns="90000" rtlCol="0" anchor="ctr" anchorCtr="0"/>
          <a:lstStyle/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risk factors</a:t>
            </a:r>
            <a:r>
              <a:rPr lang="en-GB" sz="1400" b="1" baseline="30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7-10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Gestational age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Birth weight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Genetics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utero colonisation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28510" cy="1161575"/>
          </a:xfrm>
        </p:spPr>
        <p:txBody>
          <a:bodyPr>
            <a:noAutofit/>
          </a:bodyPr>
          <a:lstStyle/>
          <a:p>
            <a:r>
              <a:rPr lang="en-GB" sz="2800" dirty="0"/>
              <a:t>A disturbed microbial colonisation of the GI tract contributes to feeding intolerance of preterm infants</a:t>
            </a:r>
            <a:r>
              <a:rPr lang="en-GB" sz="2800" b="0" baseline="30000" dirty="0"/>
              <a:t>1-8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3987800" y="6370649"/>
            <a:ext cx="7772534" cy="3385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Di Mauro A et al., 2013; 2. Ford SL et al., 2019; 3.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Fanaro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S, 2013; 4.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Senterre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T, 2014; 5.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Fouhy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et al., 2019; 6. Yuan Z et al., 2019;</a:t>
            </a:r>
          </a:p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7.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Collado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 et al., 2015; 8.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Hendrickx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JGE et al., 2019; 9.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Lenfestey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MW and Neu J, 2018; 10. Unger S et al., 2015; 11. Greenwood C et al., 2014. </a:t>
            </a:r>
          </a:p>
        </p:txBody>
      </p:sp>
      <p:sp>
        <p:nvSpPr>
          <p:cNvPr id="24" name="Abgerundetes Rechteck 9">
            <a:extLst>
              <a:ext uri="{FF2B5EF4-FFF2-40B4-BE49-F238E27FC236}">
                <a16:creationId xmlns:a16="http://schemas.microsoft.com/office/drawing/2014/main" id="{E91232D4-9644-A24C-8D8D-56F07C04828A}"/>
              </a:ext>
            </a:extLst>
          </p:cNvPr>
          <p:cNvSpPr/>
          <p:nvPr/>
        </p:nvSpPr>
        <p:spPr>
          <a:xfrm>
            <a:off x="4109538" y="2870637"/>
            <a:ext cx="3989253" cy="1605177"/>
          </a:xfrm>
          <a:prstGeom prst="roundRect">
            <a:avLst>
              <a:gd name="adj" fmla="val 7857"/>
            </a:avLst>
          </a:prstGeom>
          <a:solidFill>
            <a:schemeClr val="bg1"/>
          </a:solidFill>
          <a:ln w="1905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Delayed colonization of commensal bacteria, such as </a:t>
            </a:r>
            <a:r>
              <a:rPr lang="en-GB" sz="14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Bifidobacteria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Lactobacillus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microbial diversity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Microbial </a:t>
            </a: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disturbances persist up to 4 years of age</a:t>
            </a:r>
          </a:p>
        </p:txBody>
      </p:sp>
      <p:sp>
        <p:nvSpPr>
          <p:cNvPr id="33" name="Abgerundetes Rechteck 13">
            <a:extLst>
              <a:ext uri="{FF2B5EF4-FFF2-40B4-BE49-F238E27FC236}">
                <a16:creationId xmlns:a16="http://schemas.microsoft.com/office/drawing/2014/main" id="{3D42B893-AE92-BD41-8D5E-67F4A56223EE}"/>
              </a:ext>
            </a:extLst>
          </p:cNvPr>
          <p:cNvSpPr/>
          <p:nvPr/>
        </p:nvSpPr>
        <p:spPr>
          <a:xfrm>
            <a:off x="4109538" y="4731810"/>
            <a:ext cx="3989252" cy="1141451"/>
          </a:xfrm>
          <a:prstGeom prst="roundRect">
            <a:avLst>
              <a:gd name="adj" fmla="val 12135"/>
            </a:avLst>
          </a:prstGeom>
          <a:solidFill>
            <a:schemeClr val="accent1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Feeding intolerance, NEC, impact on immune system development and gut barrier integrity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7653119" y="6129257"/>
            <a:ext cx="41072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GI, gastrointestinal; NEC, necrotising enterocolitis; NICU, neonatal intensive care unit.</a:t>
            </a:r>
          </a:p>
        </p:txBody>
      </p:sp>
      <p:sp>
        <p:nvSpPr>
          <p:cNvPr id="31" name="Pfeil nach unten 19">
            <a:extLst>
              <a:ext uri="{FF2B5EF4-FFF2-40B4-BE49-F238E27FC236}">
                <a16:creationId xmlns:a16="http://schemas.microsoft.com/office/drawing/2014/main" id="{0FCB511A-7C20-3746-9951-F895B487D39E}"/>
              </a:ext>
            </a:extLst>
          </p:cNvPr>
          <p:cNvSpPr/>
          <p:nvPr/>
        </p:nvSpPr>
        <p:spPr>
          <a:xfrm>
            <a:off x="5868591" y="4465803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feil nach unten 19">
            <a:extLst>
              <a:ext uri="{FF2B5EF4-FFF2-40B4-BE49-F238E27FC236}">
                <a16:creationId xmlns:a16="http://schemas.microsoft.com/office/drawing/2014/main" id="{8A695920-3477-5C49-A38A-C42B6C609713}"/>
              </a:ext>
            </a:extLst>
          </p:cNvPr>
          <p:cNvSpPr/>
          <p:nvPr/>
        </p:nvSpPr>
        <p:spPr>
          <a:xfrm>
            <a:off x="5868591" y="2594619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bgerundetes Rechteck 5">
            <a:extLst>
              <a:ext uri="{FF2B5EF4-FFF2-40B4-BE49-F238E27FC236}">
                <a16:creationId xmlns:a16="http://schemas.microsoft.com/office/drawing/2014/main" id="{10E65E39-3F95-864E-AACF-B309EAF27685}"/>
              </a:ext>
            </a:extLst>
          </p:cNvPr>
          <p:cNvSpPr/>
          <p:nvPr/>
        </p:nvSpPr>
        <p:spPr>
          <a:xfrm>
            <a:off x="4079927" y="1932716"/>
            <a:ext cx="4048474" cy="6819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Disturbed gut microbial colonisation</a:t>
            </a:r>
          </a:p>
        </p:txBody>
      </p:sp>
      <p:sp>
        <p:nvSpPr>
          <p:cNvPr id="56" name="Pfeil nach unten 19">
            <a:extLst>
              <a:ext uri="{FF2B5EF4-FFF2-40B4-BE49-F238E27FC236}">
                <a16:creationId xmlns:a16="http://schemas.microsoft.com/office/drawing/2014/main" id="{52AD5A02-11B4-644A-93D4-6D91DD445D03}"/>
              </a:ext>
            </a:extLst>
          </p:cNvPr>
          <p:cNvSpPr/>
          <p:nvPr/>
        </p:nvSpPr>
        <p:spPr>
          <a:xfrm rot="5400000">
            <a:off x="8071513" y="3511580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Abgerundetes Rechteck 9">
            <a:extLst>
              <a:ext uri="{FF2B5EF4-FFF2-40B4-BE49-F238E27FC236}">
                <a16:creationId xmlns:a16="http://schemas.microsoft.com/office/drawing/2014/main" id="{FFACA7FC-73C9-524B-AF07-784DF1A24B49}"/>
              </a:ext>
            </a:extLst>
          </p:cNvPr>
          <p:cNvSpPr/>
          <p:nvPr/>
        </p:nvSpPr>
        <p:spPr>
          <a:xfrm>
            <a:off x="8463106" y="2870638"/>
            <a:ext cx="2893415" cy="3002624"/>
          </a:xfrm>
          <a:prstGeom prst="roundRect">
            <a:avLst>
              <a:gd name="adj" fmla="val 3823"/>
            </a:avLst>
          </a:prstGeom>
          <a:solidFill>
            <a:schemeClr val="bg2"/>
          </a:solidFill>
          <a:ln w="19050">
            <a:solidFill>
              <a:srgbClr val="B1255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ctr" anchorCtr="0"/>
          <a:lstStyle/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en-GB" sz="1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 risk factors</a:t>
            </a:r>
            <a:r>
              <a:rPr lang="en-GB" sz="1400" b="1" baseline="30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7-11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Antibiotics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 of delivery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NICU environment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Skin to skin contact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Breast milk exposure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Medical complexity, inflammation, oxidative stress</a:t>
            </a:r>
          </a:p>
        </p:txBody>
      </p:sp>
    </p:spTree>
    <p:extLst>
      <p:ext uri="{BB962C8B-B14F-4D97-AF65-F5344CB8AC3E}">
        <p14:creationId xmlns:p14="http://schemas.microsoft.com/office/powerpoint/2010/main" val="3845021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feil nach unten 19">
            <a:extLst>
              <a:ext uri="{FF2B5EF4-FFF2-40B4-BE49-F238E27FC236}">
                <a16:creationId xmlns:a16="http://schemas.microsoft.com/office/drawing/2014/main" id="{C85B1DBB-2419-0A4A-A92E-A19C1663702F}"/>
              </a:ext>
            </a:extLst>
          </p:cNvPr>
          <p:cNvSpPr/>
          <p:nvPr/>
        </p:nvSpPr>
        <p:spPr>
          <a:xfrm rot="16200000">
            <a:off x="6954279" y="3134419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742215" cy="1161575"/>
          </a:xfrm>
        </p:spPr>
        <p:txBody>
          <a:bodyPr>
            <a:noAutofit/>
          </a:bodyPr>
          <a:lstStyle/>
          <a:p>
            <a:r>
              <a:rPr lang="en-GB" sz="2800" dirty="0"/>
              <a:t>Up to 50% of preterm babies suffer from feeding intolerance</a:t>
            </a:r>
            <a:r>
              <a:rPr lang="en-GB" sz="2800" b="0" baseline="30000" dirty="0"/>
              <a:t>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3987800" y="6432204"/>
            <a:ext cx="7772534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Indrio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F et al., 2011; 2.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Fanaro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S, 2013; 3.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Senterre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T, 2014.</a:t>
            </a:r>
          </a:p>
        </p:txBody>
      </p:sp>
      <p:sp>
        <p:nvSpPr>
          <p:cNvPr id="24" name="Abgerundetes Rechteck 9">
            <a:extLst>
              <a:ext uri="{FF2B5EF4-FFF2-40B4-BE49-F238E27FC236}">
                <a16:creationId xmlns:a16="http://schemas.microsoft.com/office/drawing/2014/main" id="{E91232D4-9644-A24C-8D8D-56F07C04828A}"/>
              </a:ext>
            </a:extLst>
          </p:cNvPr>
          <p:cNvSpPr/>
          <p:nvPr/>
        </p:nvSpPr>
        <p:spPr>
          <a:xfrm>
            <a:off x="835480" y="2664820"/>
            <a:ext cx="3426278" cy="152836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t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</a:t>
            </a: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 immaturity of the GI tract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Lack of coordinated GI motility</a:t>
            </a:r>
            <a:endParaRPr lang="en-GB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Impaired digestive function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Disturbed gut microbial colonisation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7670753" y="6247377"/>
            <a:ext cx="4089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cs typeface="Arial" panose="020B0604020202020204" pitchFamily="34" charset="0"/>
              </a:rPr>
              <a:t>GI, gastrointestinal; GRV, gastric residual volume; NICU, neonatal intensive care unit.</a:t>
            </a:r>
          </a:p>
        </p:txBody>
      </p:sp>
      <p:sp>
        <p:nvSpPr>
          <p:cNvPr id="30" name="Pfeil nach unten 19">
            <a:extLst>
              <a:ext uri="{FF2B5EF4-FFF2-40B4-BE49-F238E27FC236}">
                <a16:creationId xmlns:a16="http://schemas.microsoft.com/office/drawing/2014/main" id="{8A695920-3477-5C49-A38A-C42B6C609713}"/>
              </a:ext>
            </a:extLst>
          </p:cNvPr>
          <p:cNvSpPr/>
          <p:nvPr/>
        </p:nvSpPr>
        <p:spPr>
          <a:xfrm rot="16200000">
            <a:off x="4529515" y="3134418"/>
            <a:ext cx="471146" cy="336532"/>
          </a:xfrm>
          <a:prstGeom prst="down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bgerundetes Rechteck 5">
            <a:extLst>
              <a:ext uri="{FF2B5EF4-FFF2-40B4-BE49-F238E27FC236}">
                <a16:creationId xmlns:a16="http://schemas.microsoft.com/office/drawing/2014/main" id="{10E65E39-3F95-864E-AACF-B309EAF27685}"/>
              </a:ext>
            </a:extLst>
          </p:cNvPr>
          <p:cNvSpPr/>
          <p:nvPr/>
        </p:nvSpPr>
        <p:spPr>
          <a:xfrm>
            <a:off x="838199" y="2001880"/>
            <a:ext cx="3423559" cy="502276"/>
          </a:xfrm>
          <a:prstGeom prst="roundRect">
            <a:avLst>
              <a:gd name="adj" fmla="val 1676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Risk factors</a:t>
            </a:r>
            <a:r>
              <a:rPr lang="en-GB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29D222A1-91D4-8D48-BB57-2E43BDBAC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564" y="2091703"/>
            <a:ext cx="322629" cy="322629"/>
          </a:xfrm>
          <a:prstGeom prst="rect">
            <a:avLst/>
          </a:prstGeom>
        </p:spPr>
      </p:pic>
      <p:sp>
        <p:nvSpPr>
          <p:cNvPr id="19" name="Abgerundetes Rechteck 9">
            <a:extLst>
              <a:ext uri="{FF2B5EF4-FFF2-40B4-BE49-F238E27FC236}">
                <a16:creationId xmlns:a16="http://schemas.microsoft.com/office/drawing/2014/main" id="{33861668-7F4E-C24B-A3CA-F1D9E49C976E}"/>
              </a:ext>
            </a:extLst>
          </p:cNvPr>
          <p:cNvSpPr/>
          <p:nvPr/>
        </p:nvSpPr>
        <p:spPr>
          <a:xfrm>
            <a:off x="7697041" y="2664820"/>
            <a:ext cx="4248658" cy="152836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Ins="90000" rtlCol="0" anchor="t"/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Suboptimal nutrient intake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growth rate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Delayed achievement of full enteral feeding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Prolonged dependence on intravenous nutrition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Inability to meet criteria for NICU discharge</a:t>
            </a:r>
          </a:p>
        </p:txBody>
      </p:sp>
      <p:sp>
        <p:nvSpPr>
          <p:cNvPr id="21" name="Abgerundetes Rechteck 5">
            <a:extLst>
              <a:ext uri="{FF2B5EF4-FFF2-40B4-BE49-F238E27FC236}">
                <a16:creationId xmlns:a16="http://schemas.microsoft.com/office/drawing/2014/main" id="{A070B85E-D827-CE4C-B37C-D736A292EAA0}"/>
              </a:ext>
            </a:extLst>
          </p:cNvPr>
          <p:cNvSpPr/>
          <p:nvPr/>
        </p:nvSpPr>
        <p:spPr>
          <a:xfrm>
            <a:off x="7697040" y="2001880"/>
            <a:ext cx="3891221" cy="502276"/>
          </a:xfrm>
          <a:prstGeom prst="roundRect">
            <a:avLst>
              <a:gd name="adj" fmla="val 1197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Consequences</a:t>
            </a:r>
            <a:r>
              <a:rPr lang="en-GB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</a:p>
        </p:txBody>
      </p:sp>
      <p:sp>
        <p:nvSpPr>
          <p:cNvPr id="29" name="Abgerundetes Rechteck 5">
            <a:extLst>
              <a:ext uri="{FF2B5EF4-FFF2-40B4-BE49-F238E27FC236}">
                <a16:creationId xmlns:a16="http://schemas.microsoft.com/office/drawing/2014/main" id="{C79866AD-DF3E-7745-977A-72766B9FAD8A}"/>
              </a:ext>
            </a:extLst>
          </p:cNvPr>
          <p:cNvSpPr/>
          <p:nvPr/>
        </p:nvSpPr>
        <p:spPr>
          <a:xfrm>
            <a:off x="4596822" y="2005790"/>
            <a:ext cx="2754160" cy="498366"/>
          </a:xfrm>
          <a:prstGeom prst="roundRect">
            <a:avLst>
              <a:gd name="adj" fmla="val 16609"/>
            </a:avLst>
          </a:prstGeom>
          <a:solidFill>
            <a:srgbClr val="B12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           Feeding Intolerance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GB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Abgerundetes Rechteck 5">
            <a:extLst>
              <a:ext uri="{FF2B5EF4-FFF2-40B4-BE49-F238E27FC236}">
                <a16:creationId xmlns:a16="http://schemas.microsoft.com/office/drawing/2014/main" id="{F4B90356-2C6E-014A-825E-E73519C0D073}"/>
              </a:ext>
            </a:extLst>
          </p:cNvPr>
          <p:cNvSpPr/>
          <p:nvPr/>
        </p:nvSpPr>
        <p:spPr>
          <a:xfrm>
            <a:off x="2261241" y="5417920"/>
            <a:ext cx="7560129" cy="502276"/>
          </a:xfrm>
          <a:prstGeom prst="roundRect">
            <a:avLst>
              <a:gd name="adj" fmla="val 910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indent="-457200"/>
            <a:r>
              <a:rPr lang="en-GB" sz="1000" dirty="0">
                <a:solidFill>
                  <a:schemeClr val="tx1"/>
                </a:solidFill>
                <a:cs typeface="Arial" panose="020B0604020202020204" pitchFamily="34" charset="0"/>
              </a:rPr>
              <a:t>*Feeding intolerance can be defined by the inability to digest enteral feedings (GRV &gt; 50%), abdominal distension or emesis or both, and the disruption of the patient's feeding plan.</a:t>
            </a:r>
            <a:r>
              <a:rPr lang="en-GB" sz="1000" baseline="30000" dirty="0">
                <a:solidFill>
                  <a:schemeClr val="tx1"/>
                </a:solidFill>
                <a:cs typeface="Arial" panose="020B0604020202020204" pitchFamily="34" charset="0"/>
              </a:rPr>
              <a:t>2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FAAF601-3D22-7545-BC7F-90069C4D7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9838" y="2049560"/>
            <a:ext cx="372936" cy="37293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4FA99A8F-F167-A443-8918-8A4EBBFA50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3603" y="2029282"/>
            <a:ext cx="483038" cy="48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F9D205CB-5F4E-AD4D-BAF1-F677C9FEB2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57493" y="2340473"/>
            <a:ext cx="2653688" cy="265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996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F242-F9BC-BF46-A040-81C51936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7783287" cy="1161575"/>
          </a:xfrm>
        </p:spPr>
        <p:txBody>
          <a:bodyPr>
            <a:noAutofit/>
          </a:bodyPr>
          <a:lstStyle/>
          <a:p>
            <a:r>
              <a:rPr lang="en-GB" sz="2800" dirty="0"/>
              <a:t>Achieving timely enteral feeding is critical to support and development of preterm babies </a:t>
            </a:r>
            <a:endParaRPr lang="en-GB" sz="2800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E1B256-F637-F740-9E3C-5ED78790B315}"/>
              </a:ext>
            </a:extLst>
          </p:cNvPr>
          <p:cNvSpPr/>
          <p:nvPr/>
        </p:nvSpPr>
        <p:spPr>
          <a:xfrm>
            <a:off x="7345018" y="6492875"/>
            <a:ext cx="4415315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1.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Fanaro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S, 2013; 2.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Senterre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T, 2014; 3. </a:t>
            </a:r>
            <a:r>
              <a:rPr lang="en-GB" sz="8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Koletzko</a:t>
            </a:r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B, 2014; 4. Chen CM, 2012.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3BA78-E64D-BD4D-B4D9-68A89660808B}"/>
              </a:ext>
            </a:extLst>
          </p:cNvPr>
          <p:cNvSpPr txBox="1"/>
          <p:nvPr/>
        </p:nvSpPr>
        <p:spPr>
          <a:xfrm>
            <a:off x="9279892" y="6277431"/>
            <a:ext cx="2483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800" dirty="0">
                <a:solidFill>
                  <a:schemeClr val="tx1">
                    <a:lumMod val="60000"/>
                    <a:lumOff val="40000"/>
                  </a:schemeClr>
                </a:solidFill>
                <a:cs typeface="Arial" panose="020B0604020202020204" pitchFamily="34" charset="0"/>
              </a:rPr>
              <a:t>GI, gastrointestinal; NEC, necrotising enterocolitis.</a:t>
            </a:r>
          </a:p>
        </p:txBody>
      </p:sp>
      <p:sp>
        <p:nvSpPr>
          <p:cNvPr id="32" name="Abgerundetes Rechteck 5">
            <a:extLst>
              <a:ext uri="{FF2B5EF4-FFF2-40B4-BE49-F238E27FC236}">
                <a16:creationId xmlns:a16="http://schemas.microsoft.com/office/drawing/2014/main" id="{10E65E39-3F95-864E-AACF-B309EAF27685}"/>
              </a:ext>
            </a:extLst>
          </p:cNvPr>
          <p:cNvSpPr/>
          <p:nvPr/>
        </p:nvSpPr>
        <p:spPr>
          <a:xfrm>
            <a:off x="4114918" y="2189659"/>
            <a:ext cx="3962163" cy="502276"/>
          </a:xfrm>
          <a:prstGeom prst="roundRect">
            <a:avLst>
              <a:gd name="adj" fmla="val 1676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of timely enteral feeding</a:t>
            </a:r>
            <a:r>
              <a:rPr lang="en-GB" sz="1400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4325F-CF94-D249-9FE2-9C94F211942E}"/>
              </a:ext>
            </a:extLst>
          </p:cNvPr>
          <p:cNvSpPr txBox="1"/>
          <p:nvPr/>
        </p:nvSpPr>
        <p:spPr>
          <a:xfrm>
            <a:off x="1405760" y="2928198"/>
            <a:ext cx="2515452" cy="18312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growth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normal development of the GI tract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nutrient intake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neurodevelopment and long-term health outcomes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7C6263-DA11-234F-95E5-F8E3DE3FBFFB}"/>
              </a:ext>
            </a:extLst>
          </p:cNvPr>
          <p:cNvSpPr txBox="1"/>
          <p:nvPr/>
        </p:nvSpPr>
        <p:spPr>
          <a:xfrm>
            <a:off x="8621486" y="3201817"/>
            <a:ext cx="2483372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Minimise the risk of NEC</a:t>
            </a:r>
          </a:p>
          <a:p>
            <a:pPr marL="144000" indent="-144000"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GB" sz="1400" dirty="0">
                <a:solidFill>
                  <a:srgbClr val="5C5C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Avoid health problems related to feeding by intravenous lines</a:t>
            </a:r>
          </a:p>
        </p:txBody>
      </p:sp>
      <p:sp>
        <p:nvSpPr>
          <p:cNvPr id="23" name="Pfeil nach unten 19">
            <a:extLst>
              <a:ext uri="{FF2B5EF4-FFF2-40B4-BE49-F238E27FC236}">
                <a16:creationId xmlns:a16="http://schemas.microsoft.com/office/drawing/2014/main" id="{C5B953B7-894C-EF47-B990-65180D1FEFBF}"/>
              </a:ext>
            </a:extLst>
          </p:cNvPr>
          <p:cNvSpPr/>
          <p:nvPr/>
        </p:nvSpPr>
        <p:spPr>
          <a:xfrm rot="10800000">
            <a:off x="917121" y="3091108"/>
            <a:ext cx="471146" cy="1505450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Pfeil nach unten 19">
            <a:extLst>
              <a:ext uri="{FF2B5EF4-FFF2-40B4-BE49-F238E27FC236}">
                <a16:creationId xmlns:a16="http://schemas.microsoft.com/office/drawing/2014/main" id="{3BC85272-7813-4445-BCE6-A7A8CB94281F}"/>
              </a:ext>
            </a:extLst>
          </p:cNvPr>
          <p:cNvSpPr/>
          <p:nvPr/>
        </p:nvSpPr>
        <p:spPr>
          <a:xfrm>
            <a:off x="8121101" y="3091108"/>
            <a:ext cx="471146" cy="1505450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F7580B-99DE-B340-A45D-856CB35F1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74425" y="2379990"/>
            <a:ext cx="3485061" cy="348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67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stle - Premature">
      <a:dk1>
        <a:srgbClr val="666666"/>
      </a:dk1>
      <a:lt1>
        <a:srgbClr val="FFFFFF"/>
      </a:lt1>
      <a:dk2>
        <a:srgbClr val="666666"/>
      </a:dk2>
      <a:lt2>
        <a:srgbClr val="FFFFFF"/>
      </a:lt2>
      <a:accent1>
        <a:srgbClr val="554596"/>
      </a:accent1>
      <a:accent2>
        <a:srgbClr val="5D7DE1"/>
      </a:accent2>
      <a:accent3>
        <a:srgbClr val="33CC66"/>
      </a:accent3>
      <a:accent4>
        <a:srgbClr val="44E3E6"/>
      </a:accent4>
      <a:accent5>
        <a:srgbClr val="4DE3FB"/>
      </a:accent5>
      <a:accent6>
        <a:srgbClr val="0041E3"/>
      </a:accent6>
      <a:hlink>
        <a:srgbClr val="5D7DE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2081</Words>
  <Application>Microsoft Macintosh PowerPoint</Application>
  <PresentationFormat>Widescreen</PresentationFormat>
  <Paragraphs>250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Verdana Pro</vt:lpstr>
      <vt:lpstr>Wingdings</vt:lpstr>
      <vt:lpstr>Office Theme</vt:lpstr>
      <vt:lpstr>Role of HMOs in Preterm Nutrition</vt:lpstr>
      <vt:lpstr>Table of contents</vt:lpstr>
      <vt:lpstr>Prematurity and Related Health Risks</vt:lpstr>
      <vt:lpstr>Definition of Preterm Birth</vt:lpstr>
      <vt:lpstr>Preterm babies face specific health risks related to their immaturity / developmental needs1-2</vt:lpstr>
      <vt:lpstr>An immature GI system leads to specific health risks in preterm infants1-5</vt:lpstr>
      <vt:lpstr>A disturbed microbial colonisation of the GI tract contributes to feeding intolerance of preterm infants1-8</vt:lpstr>
      <vt:lpstr>Up to 50% of preterm babies suffer from feeding intolerance1</vt:lpstr>
      <vt:lpstr>Achieving timely enteral feeding is critical to support and development of preterm babies </vt:lpstr>
      <vt:lpstr>Role of HMO in Preterm Infants</vt:lpstr>
      <vt:lpstr>HMOs may play a role in mitigating the effects of NEC1,2*</vt:lpstr>
      <vt:lpstr>HMOs may play a role in mitigating the effects of NEC1*</vt:lpstr>
      <vt:lpstr>HMOs may influence NEC severity by reducing TNF-𝜶 and TLR4 mediated signaling1*</vt:lpstr>
      <vt:lpstr>Fucosylated HMOs may reduce gut microbiota dysbiosis in premature infants1*</vt:lpstr>
      <vt:lpstr>HMOs help the immune defences in 4 main ways1-5</vt:lpstr>
      <vt:lpstr>Most levels of HMOs are lower in preterm milk compared to term milk, at equivalent developmental status1*</vt:lpstr>
      <vt:lpstr>Preterm infants may have insufficient HMO intake</vt:lpstr>
      <vt:lpstr>HMOs are the 3rd largest solid component in human milk</vt:lpstr>
      <vt:lpstr>Clinical Evidence of a HMO Supplement (2’FL, LNnT) in Preterm Infants</vt:lpstr>
      <vt:lpstr>With HMO supplement (2’FL and LNnT), the mean  time to reach full enteral feeding was 2 days shorter1*</vt:lpstr>
      <vt:lpstr>HMO supplement (2’FL and LNnT) supports adequate growth, in line with preterm growth standards^ </vt:lpstr>
      <vt:lpstr>HMO supplement (2’FL and LNnT) supports adequate growth, in line with preterm growth standards^ </vt:lpstr>
      <vt:lpstr>HMO supplement (2’FL and LNnT) supports adequate gastrointestinal tolerance</vt:lpstr>
      <vt:lpstr>Takeaway message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Jane Randall</dc:creator>
  <cp:lastModifiedBy>James L'Esteve</cp:lastModifiedBy>
  <cp:revision>123</cp:revision>
  <dcterms:created xsi:type="dcterms:W3CDTF">2021-04-12T09:20:28Z</dcterms:created>
  <dcterms:modified xsi:type="dcterms:W3CDTF">2021-10-26T14:09:20Z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etDate">
    <vt:lpwstr>2021-05-21T11:38:31Z</vt:lpwstr>
  </property>
  <property fmtid="{D5CDD505-2E9C-101B-9397-08002B2CF9AE}" pid="4" name="MSIP_Label_1ada0a2f-b917-4d51-b0d0-d418a10c8b23_Method">
    <vt:lpwstr>Standard</vt:lpwstr>
  </property>
  <property fmtid="{D5CDD505-2E9C-101B-9397-08002B2CF9AE}" pid="5" name="MSIP_Label_1ada0a2f-b917-4d51-b0d0-d418a10c8b23_Name">
    <vt:lpwstr>1ada0a2f-b917-4d51-b0d0-d418a10c8b23</vt:lpwstr>
  </property>
  <property fmtid="{D5CDD505-2E9C-101B-9397-08002B2CF9AE}" pid="6" name="MSIP_Label_1ada0a2f-b917-4d51-b0d0-d418a10c8b23_SiteId">
    <vt:lpwstr>12a3af23-a769-4654-847f-958f3d479f4a</vt:lpwstr>
  </property>
  <property fmtid="{D5CDD505-2E9C-101B-9397-08002B2CF9AE}" pid="7" name="MSIP_Label_1ada0a2f-b917-4d51-b0d0-d418a10c8b23_ActionId">
    <vt:lpwstr>090c9947-7838-4d26-9dc6-80c5a3bf814a</vt:lpwstr>
  </property>
  <property fmtid="{D5CDD505-2E9C-101B-9397-08002B2CF9AE}" pid="8" name="MSIP_Label_1ada0a2f-b917-4d51-b0d0-d418a10c8b23_ContentBits">
    <vt:lpwstr>0</vt:lpwstr>
  </property>
</Properties>
</file>

<file path=docProps/thumbnail.jpeg>
</file>